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258" r:id="rId3"/>
    <p:sldId id="311" r:id="rId4"/>
    <p:sldId id="312" r:id="rId5"/>
    <p:sldId id="317" r:id="rId6"/>
    <p:sldId id="330" r:id="rId7"/>
    <p:sldId id="259" r:id="rId8"/>
    <p:sldId id="329" r:id="rId9"/>
    <p:sldId id="302" r:id="rId10"/>
    <p:sldId id="306" r:id="rId11"/>
    <p:sldId id="307" r:id="rId12"/>
    <p:sldId id="260" r:id="rId13"/>
    <p:sldId id="261" r:id="rId14"/>
    <p:sldId id="262" r:id="rId15"/>
    <p:sldId id="264" r:id="rId16"/>
    <p:sldId id="265" r:id="rId17"/>
    <p:sldId id="303" r:id="rId18"/>
    <p:sldId id="304" r:id="rId19"/>
    <p:sldId id="266" r:id="rId20"/>
    <p:sldId id="305" r:id="rId21"/>
    <p:sldId id="267" r:id="rId22"/>
    <p:sldId id="268" r:id="rId23"/>
    <p:sldId id="269" r:id="rId24"/>
    <p:sldId id="270" r:id="rId25"/>
    <p:sldId id="308" r:id="rId26"/>
    <p:sldId id="272" r:id="rId27"/>
    <p:sldId id="271" r:id="rId28"/>
    <p:sldId id="273" r:id="rId29"/>
    <p:sldId id="275" r:id="rId30"/>
    <p:sldId id="276" r:id="rId31"/>
    <p:sldId id="277" r:id="rId32"/>
    <p:sldId id="278" r:id="rId33"/>
    <p:sldId id="315" r:id="rId34"/>
    <p:sldId id="300" r:id="rId35"/>
    <p:sldId id="301" r:id="rId36"/>
    <p:sldId id="280" r:id="rId37"/>
    <p:sldId id="281" r:id="rId38"/>
    <p:sldId id="282" r:id="rId39"/>
    <p:sldId id="283" r:id="rId40"/>
    <p:sldId id="284" r:id="rId41"/>
    <p:sldId id="285" r:id="rId42"/>
    <p:sldId id="286" r:id="rId43"/>
    <p:sldId id="287" r:id="rId44"/>
    <p:sldId id="288" r:id="rId45"/>
    <p:sldId id="289" r:id="rId46"/>
    <p:sldId id="291" r:id="rId47"/>
    <p:sldId id="293" r:id="rId48"/>
    <p:sldId id="299" r:id="rId49"/>
    <p:sldId id="320" r:id="rId50"/>
    <p:sldId id="321" r:id="rId51"/>
    <p:sldId id="322" r:id="rId52"/>
    <p:sldId id="327" r:id="rId53"/>
    <p:sldId id="331" r:id="rId54"/>
    <p:sldId id="323" r:id="rId55"/>
    <p:sldId id="324" r:id="rId56"/>
    <p:sldId id="326" r:id="rId57"/>
    <p:sldId id="332" r:id="rId58"/>
    <p:sldId id="325" r:id="rId59"/>
    <p:sldId id="319" r:id="rId60"/>
    <p:sldId id="32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2"/>
    <p:restoredTop sz="96327"/>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6FEBA-1CB9-4A42-8B1D-4309192E72F9}" type="datetimeFigureOut">
              <a:rPr lang="en-US" smtClean="0"/>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00AD8-6170-F54D-A17A-3D34CA9F6DA7}" type="slidenum">
              <a:rPr lang="en-US" smtClean="0"/>
              <a:t>‹#›</a:t>
            </a:fld>
            <a:endParaRPr lang="en-US"/>
          </a:p>
        </p:txBody>
      </p:sp>
    </p:spTree>
    <p:extLst>
      <p:ext uri="{BB962C8B-B14F-4D97-AF65-F5344CB8AC3E}">
        <p14:creationId xmlns:p14="http://schemas.microsoft.com/office/powerpoint/2010/main" val="189431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normal science</a:t>
            </a:r>
            <a:r>
              <a:rPr lang="en-US" baseline="0" dirty="0"/>
              <a:t> mode we keep track of where we are with the </a:t>
            </a:r>
            <a:r>
              <a:rPr lang="en-US" baseline="0" dirty="0" err="1"/>
              <a:t>startracker</a:t>
            </a:r>
            <a:r>
              <a:rPr lang="en-US" baseline="0" dirty="0"/>
              <a:t> camera head unit #4. Mode 6 occurs when CHU4 is blinded and in that case we have to use the SC information to reconstruct photons on the sky. Since that information is not as accurate because the SC has thermal deformations in the CHUs and the bus is not capable of knowing the exact source location with respect to the optics, the reconstruction is not always </a:t>
            </a:r>
            <a:r>
              <a:rPr lang="is-IS" baseline="0" dirty="0"/>
              <a:t>… good</a:t>
            </a:r>
            <a:endParaRPr lang="en-US" dirty="0"/>
          </a:p>
        </p:txBody>
      </p:sp>
      <p:sp>
        <p:nvSpPr>
          <p:cNvPr id="4" name="Slide Number Placeholder 3"/>
          <p:cNvSpPr>
            <a:spLocks noGrp="1"/>
          </p:cNvSpPr>
          <p:nvPr>
            <p:ph type="sldNum" sz="quarter" idx="10"/>
          </p:nvPr>
        </p:nvSpPr>
        <p:spPr/>
        <p:txBody>
          <a:bodyPr/>
          <a:lstStyle/>
          <a:p>
            <a:fld id="{1C88E23F-630E-314A-8016-6D1E96BCE0FD}" type="slidenum">
              <a:rPr lang="en-US" smtClean="0"/>
              <a:t>38</a:t>
            </a:fld>
            <a:endParaRPr lang="en-US"/>
          </a:p>
        </p:txBody>
      </p:sp>
    </p:spTree>
    <p:extLst>
      <p:ext uri="{BB962C8B-B14F-4D97-AF65-F5344CB8AC3E}">
        <p14:creationId xmlns:p14="http://schemas.microsoft.com/office/powerpoint/2010/main" val="193984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Cygnus X-1 subjected to a </a:t>
            </a:r>
            <a:r>
              <a:rPr lang="en-US" dirty="0" err="1"/>
              <a:t>trainwreck</a:t>
            </a:r>
            <a:r>
              <a:rPr lang="en-US" dirty="0"/>
              <a:t>. What</a:t>
            </a:r>
            <a:r>
              <a:rPr lang="en-US" baseline="0" dirty="0"/>
              <a:t> is happening here is that as </a:t>
            </a:r>
            <a:r>
              <a:rPr lang="en-US" baseline="0" dirty="0" err="1"/>
              <a:t>NuSTAR</a:t>
            </a:r>
            <a:r>
              <a:rPr lang="en-US" baseline="0" dirty="0"/>
              <a:t> goes around its orbit the CHU’s are switching</a:t>
            </a:r>
            <a:r>
              <a:rPr lang="is-IS" baseline="0" dirty="0"/>
              <a:t>… In order to be more flexible we have been doing more mode 6 observatons and </a:t>
            </a:r>
            <a:endParaRPr lang="en-US" dirty="0"/>
          </a:p>
        </p:txBody>
      </p:sp>
      <p:sp>
        <p:nvSpPr>
          <p:cNvPr id="4" name="Slide Number Placeholder 3"/>
          <p:cNvSpPr>
            <a:spLocks noGrp="1"/>
          </p:cNvSpPr>
          <p:nvPr>
            <p:ph type="sldNum" sz="quarter" idx="10"/>
          </p:nvPr>
        </p:nvSpPr>
        <p:spPr/>
        <p:txBody>
          <a:bodyPr/>
          <a:lstStyle/>
          <a:p>
            <a:fld id="{1C88E23F-630E-314A-8016-6D1E96BCE0FD}" type="slidenum">
              <a:rPr lang="en-US" smtClean="0"/>
              <a:t>39</a:t>
            </a:fld>
            <a:endParaRPr lang="en-US"/>
          </a:p>
        </p:txBody>
      </p:sp>
    </p:spTree>
    <p:extLst>
      <p:ext uri="{BB962C8B-B14F-4D97-AF65-F5344CB8AC3E}">
        <p14:creationId xmlns:p14="http://schemas.microsoft.com/office/powerpoint/2010/main" val="173200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a:t>
            </a:r>
            <a:r>
              <a:rPr lang="en-US" baseline="0" dirty="0"/>
              <a:t> was quite necessary to construct a tool that allowed us to utilize this extra time and recover the precious photons.</a:t>
            </a:r>
            <a:endParaRPr lang="en-US" dirty="0"/>
          </a:p>
        </p:txBody>
      </p:sp>
      <p:sp>
        <p:nvSpPr>
          <p:cNvPr id="4" name="Slide Number Placeholder 3"/>
          <p:cNvSpPr>
            <a:spLocks noGrp="1"/>
          </p:cNvSpPr>
          <p:nvPr>
            <p:ph type="sldNum" sz="quarter" idx="10"/>
          </p:nvPr>
        </p:nvSpPr>
        <p:spPr/>
        <p:txBody>
          <a:bodyPr/>
          <a:lstStyle/>
          <a:p>
            <a:fld id="{1C88E23F-630E-314A-8016-6D1E96BCE0FD}" type="slidenum">
              <a:rPr lang="en-US" smtClean="0"/>
              <a:t>40</a:t>
            </a:fld>
            <a:endParaRPr lang="en-US"/>
          </a:p>
        </p:txBody>
      </p:sp>
    </p:spTree>
    <p:extLst>
      <p:ext uri="{BB962C8B-B14F-4D97-AF65-F5344CB8AC3E}">
        <p14:creationId xmlns:p14="http://schemas.microsoft.com/office/powerpoint/2010/main" val="40412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1828988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139996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130535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1" y="1897889"/>
            <a:ext cx="10515600" cy="4047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3243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200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296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54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91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016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Tree>
    <p:extLst>
      <p:ext uri="{BB962C8B-B14F-4D97-AF65-F5344CB8AC3E}">
        <p14:creationId xmlns:p14="http://schemas.microsoft.com/office/powerpoint/2010/main" val="938888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119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9" name="Straight Connector 8"/>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756285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541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450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
        <p:nvSpPr>
          <p:cNvPr id="7" name="Content Placeholder 6"/>
          <p:cNvSpPr>
            <a:spLocks noGrp="1"/>
          </p:cNvSpPr>
          <p:nvPr>
            <p:ph sz="quarter" idx="13"/>
          </p:nvPr>
        </p:nvSpPr>
        <p:spPr>
          <a:xfrm>
            <a:off x="838200" y="1941796"/>
            <a:ext cx="10515600" cy="40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713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F9F49-CDC8-5247-908F-8E6B994D0368}"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AB86A-AD26-304D-BA2D-DA7FAD9FBEA5}" type="slidenum">
              <a:rPr lang="en-US" smtClean="0"/>
              <a:t>‹#›</a:t>
            </a:fld>
            <a:endParaRPr lang="en-US"/>
          </a:p>
        </p:txBody>
      </p:sp>
    </p:spTree>
    <p:extLst>
      <p:ext uri="{BB962C8B-B14F-4D97-AF65-F5344CB8AC3E}">
        <p14:creationId xmlns:p14="http://schemas.microsoft.com/office/powerpoint/2010/main" val="21795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282ED-E37B-4147-9D8C-F5F2869F6BF0}" type="datetimeFigureOut">
              <a:rPr lang="en-US" smtClean="0"/>
              <a:t>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72301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282ED-E37B-4147-9D8C-F5F2869F6BF0}"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B3272-4239-4344-853B-5EE8A840B275}"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9" name="Straight Connector 8"/>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24972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282ED-E37B-4147-9D8C-F5F2869F6BF0}" type="datetimeFigureOut">
              <a:rPr lang="en-US" smtClean="0"/>
              <a:t>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B3272-4239-4344-853B-5EE8A840B275}"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11" name="Straight Connector 10"/>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699284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282ED-E37B-4147-9D8C-F5F2869F6BF0}" type="datetimeFigureOut">
              <a:rPr lang="en-US" smtClean="0"/>
              <a:t>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48136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282ED-E37B-4147-9D8C-F5F2869F6BF0}" type="datetimeFigureOut">
              <a:rPr lang="en-US" smtClean="0"/>
              <a:t>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78496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282ED-E37B-4147-9D8C-F5F2869F6BF0}"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83350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282ED-E37B-4147-9D8C-F5F2869F6BF0}" type="datetimeFigureOut">
              <a:rPr lang="en-US" smtClean="0"/>
              <a:t>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B3272-4239-4344-853B-5EE8A840B275}" type="slidenum">
              <a:rPr lang="en-US" smtClean="0"/>
              <a:t>‹#›</a:t>
            </a:fld>
            <a:endParaRPr lang="en-US"/>
          </a:p>
        </p:txBody>
      </p:sp>
    </p:spTree>
    <p:extLst>
      <p:ext uri="{BB962C8B-B14F-4D97-AF65-F5344CB8AC3E}">
        <p14:creationId xmlns:p14="http://schemas.microsoft.com/office/powerpoint/2010/main" val="599595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282ED-E37B-4147-9D8C-F5F2869F6BF0}" type="datetimeFigureOut">
              <a:rPr lang="en-US" smtClean="0"/>
              <a:t>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B3272-4239-4344-853B-5EE8A840B275}" type="slidenum">
              <a:rPr lang="en-US" smtClean="0"/>
              <a:t>‹#›</a:t>
            </a:fld>
            <a:endParaRPr lang="en-US"/>
          </a:p>
        </p:txBody>
      </p:sp>
      <p:pic>
        <p:nvPicPr>
          <p:cNvPr id="7" name="Picture 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0"/>
            <a:ext cx="2397211" cy="745079"/>
          </a:xfrm>
          <a:prstGeom prst="rect">
            <a:avLst/>
          </a:prstGeom>
        </p:spPr>
      </p:pic>
      <p:cxnSp>
        <p:nvCxnSpPr>
          <p:cNvPr id="8" name="Straight Connector 7"/>
          <p:cNvCxnSpPr/>
          <p:nvPr userDrawn="1"/>
        </p:nvCxnSpPr>
        <p:spPr>
          <a:xfrm>
            <a:off x="481914" y="630191"/>
            <a:ext cx="114052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8118390" y="355257"/>
            <a:ext cx="3908442" cy="338554"/>
          </a:xfrm>
          <a:prstGeom prst="rect">
            <a:avLst/>
          </a:prstGeom>
          <a:noFill/>
        </p:spPr>
        <p:txBody>
          <a:bodyPr wrap="none" rtlCol="0">
            <a:spAutoFit/>
          </a:bodyPr>
          <a:lstStyle/>
          <a:p>
            <a:r>
              <a:rPr lang="en-US" sz="1600" dirty="0"/>
              <a:t>Bringing the High Energy Universe into Focus</a:t>
            </a:r>
          </a:p>
        </p:txBody>
      </p:sp>
    </p:spTree>
    <p:extLst>
      <p:ext uri="{BB962C8B-B14F-4D97-AF65-F5344CB8AC3E}">
        <p14:creationId xmlns:p14="http://schemas.microsoft.com/office/powerpoint/2010/main" val="1572102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3" r:id="rId22"/>
    <p:sldLayoutId id="214748367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heasarc.gsfc.nasa.gov/docs/nustar/analysis/nustar_swguide.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s://github.com/NuSTAR"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hyperlink" Target="https://nustarsoc.caltech.edu/NuSTAR_Public/housekeeping/FltOps/70860010_ABELL_496/70860010002"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24781"/>
            <a:ext cx="7772400" cy="2387600"/>
          </a:xfrm>
        </p:spPr>
        <p:txBody>
          <a:bodyPr>
            <a:normAutofit fontScale="90000"/>
          </a:bodyPr>
          <a:lstStyle/>
          <a:p>
            <a:r>
              <a:rPr lang="en-US" dirty="0">
                <a:solidFill>
                  <a:schemeClr val="tx1"/>
                </a:solidFill>
              </a:rPr>
              <a:t>DATA reduction III - FTOOLS and </a:t>
            </a:r>
            <a:r>
              <a:rPr lang="en-US" dirty="0" err="1">
                <a:solidFill>
                  <a:schemeClr val="tx1"/>
                </a:solidFill>
              </a:rPr>
              <a:t>NuSTAR</a:t>
            </a:r>
            <a:r>
              <a:rPr lang="en-US" dirty="0">
                <a:solidFill>
                  <a:schemeClr val="tx1"/>
                </a:solidFill>
              </a:rPr>
              <a:t> S/W</a:t>
            </a:r>
          </a:p>
        </p:txBody>
      </p:sp>
      <p:sp>
        <p:nvSpPr>
          <p:cNvPr id="3" name="Subtitle 2"/>
          <p:cNvSpPr>
            <a:spLocks noGrp="1"/>
          </p:cNvSpPr>
          <p:nvPr>
            <p:ph type="subTitle" idx="1"/>
          </p:nvPr>
        </p:nvSpPr>
        <p:spPr>
          <a:xfrm>
            <a:off x="2667000" y="4084359"/>
            <a:ext cx="6858000" cy="1655762"/>
          </a:xfrm>
        </p:spPr>
        <p:txBody>
          <a:bodyPr/>
          <a:lstStyle/>
          <a:p>
            <a:r>
              <a:rPr lang="en-US" dirty="0">
                <a:solidFill>
                  <a:schemeClr val="tx1"/>
                </a:solidFill>
              </a:rPr>
              <a:t>Kristin Kruse Madsen</a:t>
            </a:r>
          </a:p>
          <a:p>
            <a:r>
              <a:rPr lang="en-US" dirty="0" err="1">
                <a:solidFill>
                  <a:schemeClr val="tx1"/>
                </a:solidFill>
              </a:rPr>
              <a:t>Cospar</a:t>
            </a:r>
            <a:r>
              <a:rPr lang="en-US" dirty="0">
                <a:solidFill>
                  <a:schemeClr val="tx1"/>
                </a:solidFill>
              </a:rPr>
              <a:t> Workshop, 2023</a:t>
            </a:r>
          </a:p>
        </p:txBody>
      </p:sp>
    </p:spTree>
    <p:extLst>
      <p:ext uri="{BB962C8B-B14F-4D97-AF65-F5344CB8AC3E}">
        <p14:creationId xmlns:p14="http://schemas.microsoft.com/office/powerpoint/2010/main" val="8897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Channel to energy</a:t>
            </a:r>
          </a:p>
        </p:txBody>
      </p:sp>
      <p:sp>
        <p:nvSpPr>
          <p:cNvPr id="3" name="Content Placeholder 2"/>
          <p:cNvSpPr>
            <a:spLocks noGrp="1"/>
          </p:cNvSpPr>
          <p:nvPr>
            <p:ph sz="quarter" idx="13"/>
          </p:nvPr>
        </p:nvSpPr>
        <p:spPr>
          <a:xfrm>
            <a:off x="2383866" y="1690688"/>
            <a:ext cx="7024877" cy="4047067"/>
          </a:xfrm>
        </p:spPr>
        <p:txBody>
          <a:bodyPr/>
          <a:lstStyle/>
          <a:p>
            <a:pPr marL="0" indent="0">
              <a:buNone/>
            </a:pPr>
            <a:r>
              <a:rPr lang="en-US" dirty="0"/>
              <a:t>PI (pulse invariant) channels: 1 – 4096</a:t>
            </a:r>
          </a:p>
          <a:p>
            <a:pPr marL="0" indent="0">
              <a:buNone/>
            </a:pPr>
            <a:r>
              <a:rPr lang="en-US" dirty="0"/>
              <a:t>Conversion: Energy = PI*0.04+1.6  keV</a:t>
            </a:r>
          </a:p>
          <a:p>
            <a:pPr marL="0" indent="0">
              <a:buNone/>
            </a:pPr>
            <a:endParaRPr lang="en-US" dirty="0"/>
          </a:p>
          <a:p>
            <a:pPr marL="0" indent="0">
              <a:buNone/>
            </a:pPr>
            <a:r>
              <a:rPr lang="en-US" dirty="0"/>
              <a:t>3 </a:t>
            </a:r>
            <a:r>
              <a:rPr lang="en-US" dirty="0" err="1"/>
              <a:t>keV</a:t>
            </a:r>
            <a:r>
              <a:rPr lang="en-US" dirty="0"/>
              <a:t> = 35 channels</a:t>
            </a:r>
          </a:p>
          <a:p>
            <a:pPr marL="0" indent="0">
              <a:buNone/>
            </a:pPr>
            <a:r>
              <a:rPr lang="en-US" dirty="0"/>
              <a:t>78 </a:t>
            </a:r>
            <a:r>
              <a:rPr lang="en-US" dirty="0" err="1"/>
              <a:t>keV</a:t>
            </a:r>
            <a:r>
              <a:rPr lang="en-US" dirty="0"/>
              <a:t> = 1910 channels</a:t>
            </a:r>
          </a:p>
        </p:txBody>
      </p:sp>
    </p:spTree>
    <p:extLst>
      <p:ext uri="{BB962C8B-B14F-4D97-AF65-F5344CB8AC3E}">
        <p14:creationId xmlns:p14="http://schemas.microsoft.com/office/powerpoint/2010/main" val="115233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NuSTARDAS</a:t>
            </a:r>
            <a:r>
              <a:rPr lang="en-US" dirty="0"/>
              <a:t> overview</a:t>
            </a:r>
          </a:p>
        </p:txBody>
      </p:sp>
      <p:pic>
        <p:nvPicPr>
          <p:cNvPr id="4" name="Content Placeholder 3"/>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7110558" y="817754"/>
            <a:ext cx="4243242" cy="5482101"/>
          </a:xfrm>
        </p:spPr>
      </p:pic>
      <p:sp>
        <p:nvSpPr>
          <p:cNvPr id="5" name="TextBox 4"/>
          <p:cNvSpPr txBox="1"/>
          <p:nvPr/>
        </p:nvSpPr>
        <p:spPr>
          <a:xfrm>
            <a:off x="545784" y="1548448"/>
            <a:ext cx="5550216" cy="4154984"/>
          </a:xfrm>
          <a:prstGeom prst="rect">
            <a:avLst/>
          </a:prstGeom>
          <a:noFill/>
        </p:spPr>
        <p:txBody>
          <a:bodyPr wrap="square" rtlCol="0">
            <a:spAutoFit/>
          </a:bodyPr>
          <a:lstStyle/>
          <a:p>
            <a:r>
              <a:rPr lang="en-US" sz="2400" dirty="0"/>
              <a:t>SC = space craft</a:t>
            </a:r>
          </a:p>
          <a:p>
            <a:r>
              <a:rPr lang="en-US" sz="2400" dirty="0"/>
              <a:t>GTI = good time intervals</a:t>
            </a:r>
          </a:p>
          <a:p>
            <a:r>
              <a:rPr lang="en-US" sz="2400" dirty="0"/>
              <a:t>HK = house keeping</a:t>
            </a:r>
          </a:p>
          <a:p>
            <a:r>
              <a:rPr lang="en-US" sz="2400" dirty="0"/>
              <a:t>CHU = camera head unit, star tracker data</a:t>
            </a:r>
          </a:p>
          <a:p>
            <a:endParaRPr lang="en-US" sz="2400" dirty="0"/>
          </a:p>
          <a:p>
            <a:r>
              <a:rPr lang="en-US" sz="2400" dirty="0"/>
              <a:t>Level 1 data = SC raw data files</a:t>
            </a:r>
          </a:p>
          <a:p>
            <a:endParaRPr lang="en-US" sz="2400" dirty="0"/>
          </a:p>
          <a:p>
            <a:r>
              <a:rPr lang="en-US" sz="2400" dirty="0"/>
              <a:t>Level 2 data = processed SC files</a:t>
            </a:r>
          </a:p>
          <a:p>
            <a:endParaRPr lang="en-US" sz="2400" dirty="0"/>
          </a:p>
          <a:p>
            <a:r>
              <a:rPr lang="en-US" sz="2400" dirty="0"/>
              <a:t>Level 3 data = higher level products derived from level 2 data </a:t>
            </a:r>
          </a:p>
        </p:txBody>
      </p:sp>
    </p:spTree>
    <p:extLst>
      <p:ext uri="{BB962C8B-B14F-4D97-AF65-F5344CB8AC3E}">
        <p14:creationId xmlns:p14="http://schemas.microsoft.com/office/powerpoint/2010/main" val="144979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NuSTARDAS</a:t>
            </a:r>
            <a:endParaRPr lang="en-US" dirty="0"/>
          </a:p>
        </p:txBody>
      </p:sp>
      <p:sp>
        <p:nvSpPr>
          <p:cNvPr id="3" name="Content Placeholder 2"/>
          <p:cNvSpPr>
            <a:spLocks noGrp="1"/>
          </p:cNvSpPr>
          <p:nvPr>
            <p:ph idx="1"/>
          </p:nvPr>
        </p:nvSpPr>
        <p:spPr/>
        <p:txBody>
          <a:bodyPr>
            <a:normAutofit/>
          </a:bodyPr>
          <a:lstStyle/>
          <a:p>
            <a:r>
              <a:rPr lang="en-US" dirty="0" err="1"/>
              <a:t>NuSTAR</a:t>
            </a:r>
            <a:r>
              <a:rPr lang="en-US" dirty="0"/>
              <a:t> Data Analysis Software</a:t>
            </a:r>
          </a:p>
          <a:p>
            <a:pPr lvl="1"/>
            <a:r>
              <a:rPr lang="en-US" dirty="0"/>
              <a:t>Manual: </a:t>
            </a:r>
            <a:r>
              <a:rPr lang="en-US" sz="1600" dirty="0">
                <a:solidFill>
                  <a:srgbClr val="FF0000"/>
                </a:solidFill>
                <a:hlinkClick r:id="rId2"/>
              </a:rPr>
              <a:t>http://heasarc.gsfc.nasa.gov/docs/nustar/analysis/nustar_swguide.pdf</a:t>
            </a:r>
            <a:endParaRPr lang="en-US" sz="1600" dirty="0">
              <a:solidFill>
                <a:srgbClr val="FF0000"/>
              </a:solidFill>
            </a:endParaRPr>
          </a:p>
          <a:p>
            <a:r>
              <a:rPr lang="en-US" dirty="0"/>
              <a:t>Important </a:t>
            </a:r>
            <a:r>
              <a:rPr lang="en-US" dirty="0" err="1"/>
              <a:t>NuSTARDAS</a:t>
            </a:r>
            <a:r>
              <a:rPr lang="en-US" dirty="0"/>
              <a:t> tasks</a:t>
            </a:r>
          </a:p>
          <a:p>
            <a:pPr lvl="1"/>
            <a:r>
              <a:rPr lang="en-US" sz="2000" b="1" dirty="0" err="1"/>
              <a:t>nupipeline</a:t>
            </a:r>
            <a:r>
              <a:rPr lang="en-US" sz="2000" dirty="0"/>
              <a:t> – </a:t>
            </a:r>
            <a:r>
              <a:rPr lang="en-US" sz="2000" dirty="0" err="1"/>
              <a:t>lvl</a:t>
            </a:r>
            <a:r>
              <a:rPr lang="en-US" sz="2000" dirty="0"/>
              <a:t> 1 -&gt; </a:t>
            </a:r>
            <a:r>
              <a:rPr lang="en-US" sz="2000" dirty="0" err="1"/>
              <a:t>lvl</a:t>
            </a:r>
            <a:r>
              <a:rPr lang="en-US" sz="2000" dirty="0"/>
              <a:t> 2, produces cleaned event lists</a:t>
            </a:r>
          </a:p>
          <a:p>
            <a:pPr lvl="1"/>
            <a:r>
              <a:rPr lang="en-US" sz="2000" b="1" dirty="0" err="1"/>
              <a:t>nuproducts</a:t>
            </a:r>
            <a:r>
              <a:rPr lang="en-US" sz="2000" dirty="0"/>
              <a:t> - </a:t>
            </a:r>
            <a:r>
              <a:rPr lang="en-US" sz="2000" dirty="0" err="1"/>
              <a:t>lvl</a:t>
            </a:r>
            <a:r>
              <a:rPr lang="en-US" sz="2000" dirty="0"/>
              <a:t> 2 -&gt; </a:t>
            </a:r>
            <a:r>
              <a:rPr lang="en-US" sz="2000" dirty="0" err="1"/>
              <a:t>lvl</a:t>
            </a:r>
            <a:r>
              <a:rPr lang="en-US" sz="2000" dirty="0"/>
              <a:t> 3, produces spectra and responses</a:t>
            </a:r>
          </a:p>
          <a:p>
            <a:pPr lvl="1"/>
            <a:r>
              <a:rPr lang="en-US" sz="2000" b="1" dirty="0" err="1"/>
              <a:t>nulccorr</a:t>
            </a:r>
            <a:r>
              <a:rPr lang="en-US" sz="2000" dirty="0"/>
              <a:t> – </a:t>
            </a:r>
            <a:r>
              <a:rPr lang="en-US" sz="2000" dirty="0" err="1"/>
              <a:t>lvl</a:t>
            </a:r>
            <a:r>
              <a:rPr lang="en-US" sz="2000" dirty="0"/>
              <a:t> 3, produces light curves</a:t>
            </a:r>
          </a:p>
          <a:p>
            <a:pPr lvl="1"/>
            <a:r>
              <a:rPr lang="en-US" sz="2000" b="1" dirty="0" err="1"/>
              <a:t>nusplitsc</a:t>
            </a:r>
            <a:r>
              <a:rPr lang="en-US" sz="2000" dirty="0"/>
              <a:t> – </a:t>
            </a:r>
            <a:r>
              <a:rPr lang="en-US" sz="2000" dirty="0" err="1"/>
              <a:t>lvl</a:t>
            </a:r>
            <a:r>
              <a:rPr lang="en-US" sz="2000" dirty="0"/>
              <a:t> 2, splits the event list, for Mode 6</a:t>
            </a:r>
          </a:p>
          <a:p>
            <a:pPr lvl="1"/>
            <a:r>
              <a:rPr lang="en-US" sz="2000" b="1" dirty="0" err="1"/>
              <a:t>nuskytodet</a:t>
            </a:r>
            <a:r>
              <a:rPr lang="en-US" sz="2000" dirty="0"/>
              <a:t> – transforms a sky coordinate into det1 and det2 coordinates</a:t>
            </a:r>
          </a:p>
          <a:p>
            <a:pPr lvl="1"/>
            <a:r>
              <a:rPr lang="en-US" sz="2000" b="1" dirty="0" err="1"/>
              <a:t>nuexpomap</a:t>
            </a:r>
            <a:r>
              <a:rPr lang="en-US" sz="2000" dirty="0"/>
              <a:t> – </a:t>
            </a:r>
            <a:r>
              <a:rPr lang="en-US" sz="2000" dirty="0" err="1"/>
              <a:t>lvl</a:t>
            </a:r>
            <a:r>
              <a:rPr lang="en-US" sz="2000" dirty="0"/>
              <a:t> 3, produces exposure maps</a:t>
            </a:r>
          </a:p>
        </p:txBody>
      </p:sp>
    </p:spTree>
    <p:extLst>
      <p:ext uri="{BB962C8B-B14F-4D97-AF65-F5344CB8AC3E}">
        <p14:creationId xmlns:p14="http://schemas.microsoft.com/office/powerpoint/2010/main" val="73060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data reduction</a:t>
            </a:r>
          </a:p>
        </p:txBody>
      </p:sp>
      <p:sp>
        <p:nvSpPr>
          <p:cNvPr id="3" name="Content Placeholder 2"/>
          <p:cNvSpPr>
            <a:spLocks noGrp="1"/>
          </p:cNvSpPr>
          <p:nvPr>
            <p:ph idx="1"/>
          </p:nvPr>
        </p:nvSpPr>
        <p:spPr/>
        <p:txBody>
          <a:bodyPr/>
          <a:lstStyle/>
          <a:p>
            <a:r>
              <a:rPr lang="en-US" sz="2000" dirty="0" err="1"/>
              <a:t>untar</a:t>
            </a:r>
            <a:r>
              <a:rPr lang="en-US" sz="2000" dirty="0"/>
              <a:t> the observation</a:t>
            </a:r>
          </a:p>
          <a:p>
            <a:pPr lvl="1"/>
            <a:r>
              <a:rPr lang="en-US" sz="1800" dirty="0"/>
              <a:t>&gt; tar </a:t>
            </a:r>
            <a:r>
              <a:rPr lang="en-US" sz="1800" dirty="0" err="1"/>
              <a:t>xvzf</a:t>
            </a:r>
            <a:r>
              <a:rPr lang="en-US" sz="1800" dirty="0"/>
              <a:t>  *.</a:t>
            </a:r>
            <a:r>
              <a:rPr lang="en-US" sz="1800" dirty="0" err="1"/>
              <a:t>tar.gz</a:t>
            </a:r>
            <a:endParaRPr lang="en-US" sz="1800" dirty="0"/>
          </a:p>
          <a:p>
            <a:r>
              <a:rPr lang="en-US" sz="2000" dirty="0" err="1"/>
              <a:t>fhelp</a:t>
            </a:r>
            <a:r>
              <a:rPr lang="en-US" sz="2000" dirty="0"/>
              <a:t> </a:t>
            </a:r>
            <a:r>
              <a:rPr lang="en-US" sz="2000" dirty="0" err="1"/>
              <a:t>nupipeline</a:t>
            </a:r>
            <a:r>
              <a:rPr lang="en-US" sz="2000" dirty="0"/>
              <a:t> (or google </a:t>
            </a:r>
            <a:r>
              <a:rPr lang="en-US" sz="2000" dirty="0" err="1"/>
              <a:t>nupipeline</a:t>
            </a:r>
            <a:r>
              <a:rPr lang="en-US" sz="2000" dirty="0"/>
              <a:t> help)</a:t>
            </a:r>
          </a:p>
          <a:p>
            <a:pPr marL="0" indent="0">
              <a:buNone/>
            </a:pP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6731" y="1452149"/>
            <a:ext cx="6176023" cy="5040726"/>
          </a:xfrm>
          <a:prstGeom prst="rect">
            <a:avLst/>
          </a:prstGeom>
        </p:spPr>
      </p:pic>
    </p:spTree>
    <p:extLst>
      <p:ext uri="{BB962C8B-B14F-4D97-AF65-F5344CB8AC3E}">
        <p14:creationId xmlns:p14="http://schemas.microsoft.com/office/powerpoint/2010/main" val="131449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run </a:t>
            </a:r>
            <a:r>
              <a:rPr lang="en-US" dirty="0" err="1"/>
              <a:t>nupipeline</a:t>
            </a:r>
            <a:endParaRPr lang="en-US" dirty="0"/>
          </a:p>
        </p:txBody>
      </p:sp>
      <p:sp>
        <p:nvSpPr>
          <p:cNvPr id="3" name="Content Placeholder 2"/>
          <p:cNvSpPr>
            <a:spLocks noGrp="1"/>
          </p:cNvSpPr>
          <p:nvPr>
            <p:ph sz="quarter" idx="13"/>
          </p:nvPr>
        </p:nvSpPr>
        <p:spPr>
          <a:xfrm>
            <a:off x="838201" y="1381539"/>
            <a:ext cx="10515600" cy="4563417"/>
          </a:xfrm>
          <a:noFill/>
        </p:spPr>
        <p:txBody>
          <a:bodyPr>
            <a:normAutofit fontScale="70000" lnSpcReduction="20000"/>
          </a:bodyPr>
          <a:lstStyle/>
          <a:p>
            <a:pPr marL="0" indent="0">
              <a:buNone/>
            </a:pPr>
            <a:r>
              <a:rPr lang="en-US" sz="2000" dirty="0"/>
              <a:t>&gt; cd 60160583_Mrk813</a:t>
            </a:r>
          </a:p>
          <a:p>
            <a:pPr marL="0" indent="0">
              <a:buNone/>
            </a:pPr>
            <a:r>
              <a:rPr lang="en-US" sz="2000" dirty="0"/>
              <a:t>&gt; ls</a:t>
            </a:r>
          </a:p>
          <a:p>
            <a:pPr marL="0" indent="0">
              <a:buNone/>
            </a:pPr>
            <a:r>
              <a:rPr lang="is-IS" sz="2000" dirty="0"/>
              <a:t>60160583001 60160583002</a:t>
            </a:r>
          </a:p>
          <a:p>
            <a:pPr marL="0" indent="0">
              <a:buNone/>
            </a:pPr>
            <a:r>
              <a:rPr lang="is-IS" sz="2000" dirty="0"/>
              <a:t>&gt; </a:t>
            </a:r>
            <a:r>
              <a:rPr lang="en-US" sz="2000" dirty="0" err="1"/>
              <a:t>nupipeline</a:t>
            </a:r>
            <a:r>
              <a:rPr lang="en-US" sz="2000" dirty="0"/>
              <a:t> clobber=yes </a:t>
            </a:r>
            <a:r>
              <a:rPr lang="en-US" sz="2000" dirty="0" err="1"/>
              <a:t>indir</a:t>
            </a:r>
            <a:r>
              <a:rPr lang="en-US" sz="2000" dirty="0"/>
              <a:t>=</a:t>
            </a:r>
            <a:r>
              <a:rPr lang="is-IS" sz="2000" dirty="0"/>
              <a:t>60160583002</a:t>
            </a:r>
            <a:r>
              <a:rPr lang="en-US" sz="2000" dirty="0"/>
              <a:t> </a:t>
            </a:r>
            <a:r>
              <a:rPr lang="en-US" sz="2000" dirty="0" err="1"/>
              <a:t>steminputs</a:t>
            </a:r>
            <a:r>
              <a:rPr lang="en-US" sz="2000" dirty="0"/>
              <a:t>=nu</a:t>
            </a:r>
            <a:r>
              <a:rPr lang="is-IS" sz="2000" dirty="0"/>
              <a:t>60160583002</a:t>
            </a:r>
            <a:r>
              <a:rPr lang="en-US" sz="2000" dirty="0"/>
              <a:t> </a:t>
            </a:r>
            <a:r>
              <a:rPr lang="en-US" sz="2000" dirty="0" err="1"/>
              <a:t>outdir</a:t>
            </a:r>
            <a:r>
              <a:rPr lang="en-US" sz="2000" dirty="0"/>
              <a:t>=</a:t>
            </a:r>
            <a:r>
              <a:rPr lang="is-IS" sz="2000" dirty="0"/>
              <a:t>60160583002</a:t>
            </a:r>
            <a:r>
              <a:rPr lang="en-US" sz="2000" dirty="0"/>
              <a:t>/</a:t>
            </a:r>
            <a:r>
              <a:rPr lang="en-US" sz="2000" dirty="0" err="1"/>
              <a:t>event_cl</a:t>
            </a:r>
            <a:r>
              <a:rPr lang="en-US" sz="2000" dirty="0"/>
              <a:t> </a:t>
            </a:r>
            <a:r>
              <a:rPr lang="en-US" sz="2000" dirty="0" err="1"/>
              <a:t>pntra</a:t>
            </a:r>
            <a:r>
              <a:rPr lang="en-US" sz="2000" dirty="0"/>
              <a:t>=OBJECT </a:t>
            </a:r>
            <a:r>
              <a:rPr lang="en-US" sz="2000" dirty="0" err="1"/>
              <a:t>pntdec</a:t>
            </a:r>
            <a:r>
              <a:rPr lang="en-US" sz="2000" dirty="0"/>
              <a:t>=OBJECT</a:t>
            </a:r>
          </a:p>
          <a:p>
            <a:pPr marL="0" indent="0">
              <a:buNone/>
            </a:pPr>
            <a:r>
              <a:rPr lang="en-US" u="sng" dirty="0"/>
              <a:t>Extras:</a:t>
            </a:r>
          </a:p>
          <a:p>
            <a:pPr marL="0" indent="0">
              <a:lnSpc>
                <a:spcPct val="120000"/>
              </a:lnSpc>
              <a:buNone/>
            </a:pPr>
            <a:r>
              <a:rPr lang="en-US" sz="2000" dirty="0">
                <a:highlight>
                  <a:srgbClr val="FFFF00"/>
                </a:highlight>
              </a:rPr>
              <a:t>(</a:t>
            </a:r>
            <a:r>
              <a:rPr lang="en-US" sz="2000" dirty="0" err="1">
                <a:highlight>
                  <a:srgbClr val="FFFF00"/>
                </a:highlight>
              </a:rPr>
              <a:t>obsmode</a:t>
            </a:r>
            <a:r>
              <a:rPr lang="en-US" sz="2000" dirty="0">
                <a:highlight>
                  <a:srgbClr val="FFFF00"/>
                </a:highlight>
              </a:rPr>
              <a:t>=ALL) [string] Observing mode selection for GTI generation:</a:t>
            </a:r>
          </a:p>
          <a:p>
            <a:pPr marL="0" indent="0">
              <a:lnSpc>
                <a:spcPct val="120000"/>
              </a:lnSpc>
              <a:buNone/>
            </a:pPr>
            <a:r>
              <a:rPr lang="en-US" sz="2000" dirty="0">
                <a:highlight>
                  <a:srgbClr val="FFFF00"/>
                </a:highlight>
              </a:rPr>
              <a:t>          SCIENCE(01),OCCULTATION(02),SLEW(03),SAA(04),CALIBRATION(05),SCI</a:t>
            </a:r>
          </a:p>
          <a:p>
            <a:pPr marL="0" indent="0">
              <a:lnSpc>
                <a:spcPct val="120000"/>
              </a:lnSpc>
              <a:buNone/>
            </a:pPr>
            <a:r>
              <a:rPr lang="en-US" sz="2000" dirty="0">
                <a:highlight>
                  <a:srgbClr val="FFFF00"/>
                </a:highlight>
              </a:rPr>
              <a:t>          ENCE_SC(06) or ALL.</a:t>
            </a:r>
          </a:p>
          <a:p>
            <a:pPr marL="0" indent="0">
              <a:lnSpc>
                <a:spcPct val="120000"/>
              </a:lnSpc>
              <a:buNone/>
            </a:pPr>
            <a:r>
              <a:rPr lang="en-US" sz="2000" dirty="0"/>
              <a:t>(</a:t>
            </a:r>
            <a:r>
              <a:rPr lang="en-US" sz="2000" dirty="0" err="1"/>
              <a:t>saacalc</a:t>
            </a:r>
            <a:r>
              <a:rPr lang="en-US" sz="2000" dirty="0"/>
              <a:t>=2) [integer] SAA calculation algorithm [1 or 2]</a:t>
            </a:r>
            <a:br>
              <a:rPr lang="en-US" sz="2000" dirty="0"/>
            </a:br>
            <a:endParaRPr lang="en-US" sz="2000" dirty="0"/>
          </a:p>
          <a:p>
            <a:pPr marL="0" indent="0">
              <a:lnSpc>
                <a:spcPct val="120000"/>
              </a:lnSpc>
              <a:buNone/>
            </a:pPr>
            <a:r>
              <a:rPr lang="en-US" sz="2000" dirty="0"/>
              <a:t>(</a:t>
            </a:r>
            <a:r>
              <a:rPr lang="en-US" sz="2000" dirty="0" err="1"/>
              <a:t>saamode</a:t>
            </a:r>
            <a:r>
              <a:rPr lang="en-US" sz="2000" dirty="0"/>
              <a:t>=NONE) [string] SAA calculation mode [NONE|STRICT|OPTIMIZED].</a:t>
            </a:r>
            <a:br>
              <a:rPr lang="en-US" sz="2000" dirty="0"/>
            </a:br>
            <a:endParaRPr lang="en-US" sz="2000" dirty="0"/>
          </a:p>
          <a:p>
            <a:pPr marL="0" indent="0">
              <a:lnSpc>
                <a:spcPct val="120000"/>
              </a:lnSpc>
              <a:buNone/>
            </a:pPr>
            <a:r>
              <a:rPr lang="en-US" sz="2000" dirty="0"/>
              <a:t>(tentacle=no) [</a:t>
            </a:r>
            <a:r>
              <a:rPr lang="en-US" sz="2000" dirty="0" err="1"/>
              <a:t>boolean</a:t>
            </a:r>
            <a:r>
              <a:rPr lang="en-US" sz="2000" dirty="0"/>
              <a:t>] If set to yes, calculate SAA tentacle flag.</a:t>
            </a:r>
          </a:p>
          <a:p>
            <a:pPr marL="0" indent="0">
              <a:lnSpc>
                <a:spcPct val="120000"/>
              </a:lnSpc>
              <a:buNone/>
            </a:pPr>
            <a:r>
              <a:rPr lang="en-US" sz="2100" dirty="0"/>
              <a:t>(</a:t>
            </a:r>
            <a:r>
              <a:rPr lang="en-US" sz="2100" dirty="0" err="1"/>
              <a:t>arfmlicorr</a:t>
            </a:r>
            <a:r>
              <a:rPr lang="en-US" sz="2100" dirty="0"/>
              <a:t>=no) [Boolean] If set to yes, enables ARF MLI temperature-dependent correction</a:t>
            </a:r>
          </a:p>
          <a:p>
            <a:pPr marL="0" indent="0">
              <a:buNone/>
            </a:pPr>
            <a:r>
              <a:rPr lang="en-US" sz="2100" dirty="0"/>
              <a:t>          for FPMA data</a:t>
            </a:r>
            <a:r>
              <a:rPr lang="en-US" sz="2100" dirty="0">
                <a:solidFill>
                  <a:srgbClr val="FF0000"/>
                </a:solidFill>
              </a:rPr>
              <a:t>.  GET URL FOR MLI</a:t>
            </a:r>
          </a:p>
          <a:p>
            <a:pPr marL="0" indent="0">
              <a:buNone/>
            </a:pPr>
            <a:endParaRPr lang="en-US" sz="2000" dirty="0"/>
          </a:p>
        </p:txBody>
      </p:sp>
      <p:sp>
        <p:nvSpPr>
          <p:cNvPr id="4" name="TextBox 3">
            <a:extLst>
              <a:ext uri="{FF2B5EF4-FFF2-40B4-BE49-F238E27FC236}">
                <a16:creationId xmlns:a16="http://schemas.microsoft.com/office/drawing/2014/main" id="{1F8886BC-9580-99BC-9A57-ACE96FD65858}"/>
              </a:ext>
            </a:extLst>
          </p:cNvPr>
          <p:cNvSpPr txBox="1"/>
          <p:nvPr/>
        </p:nvSpPr>
        <p:spPr>
          <a:xfrm>
            <a:off x="6887816" y="3059668"/>
            <a:ext cx="2432269" cy="369332"/>
          </a:xfrm>
          <a:prstGeom prst="rect">
            <a:avLst/>
          </a:prstGeom>
          <a:noFill/>
        </p:spPr>
        <p:txBody>
          <a:bodyPr wrap="none" rtlCol="0">
            <a:spAutoFit/>
          </a:bodyPr>
          <a:lstStyle/>
          <a:p>
            <a:r>
              <a:rPr lang="en-US" dirty="0">
                <a:solidFill>
                  <a:srgbClr val="FF0000"/>
                </a:solidFill>
              </a:rPr>
              <a:t>Discussed later: Mode 6</a:t>
            </a:r>
          </a:p>
        </p:txBody>
      </p:sp>
    </p:spTree>
    <p:extLst>
      <p:ext uri="{BB962C8B-B14F-4D97-AF65-F5344CB8AC3E}">
        <p14:creationId xmlns:p14="http://schemas.microsoft.com/office/powerpoint/2010/main" val="58100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Step-by-step: </a:t>
            </a:r>
            <a:r>
              <a:rPr lang="en-US" dirty="0" err="1"/>
              <a:t>saacalc</a:t>
            </a:r>
            <a:r>
              <a:rPr lang="en-US" dirty="0"/>
              <a:t>, </a:t>
            </a:r>
            <a:r>
              <a:rPr lang="en-US" dirty="0" err="1"/>
              <a:t>saamode</a:t>
            </a:r>
            <a:r>
              <a:rPr lang="en-US" dirty="0"/>
              <a:t>, tentacle</a:t>
            </a:r>
          </a:p>
        </p:txBody>
      </p:sp>
      <p:sp>
        <p:nvSpPr>
          <p:cNvPr id="3" name="Content Placeholder 2"/>
          <p:cNvSpPr>
            <a:spLocks noGrp="1"/>
          </p:cNvSpPr>
          <p:nvPr>
            <p:ph idx="1"/>
          </p:nvPr>
        </p:nvSpPr>
        <p:spPr/>
        <p:txBody>
          <a:bodyPr/>
          <a:lstStyle/>
          <a:p>
            <a:r>
              <a:rPr lang="en-US" dirty="0"/>
              <a:t>Go to: </a:t>
            </a:r>
            <a:r>
              <a:rPr lang="en-US" sz="1600" dirty="0"/>
              <a:t>http://</a:t>
            </a:r>
            <a:r>
              <a:rPr lang="en-US" sz="1600" dirty="0" err="1"/>
              <a:t>www.srl.caltech.edu</a:t>
            </a:r>
            <a:r>
              <a:rPr lang="en-US" sz="1600" dirty="0"/>
              <a:t>/</a:t>
            </a:r>
            <a:r>
              <a:rPr lang="en-US" sz="1600" dirty="0" err="1"/>
              <a:t>NuSTAR_Public</a:t>
            </a:r>
            <a:r>
              <a:rPr lang="en-US" sz="1600" dirty="0"/>
              <a:t>/</a:t>
            </a:r>
            <a:r>
              <a:rPr lang="en-US" sz="1600" dirty="0" err="1"/>
              <a:t>NuSTAROperationSite</a:t>
            </a:r>
            <a:r>
              <a:rPr lang="en-US" sz="1600" dirty="0"/>
              <a:t>/</a:t>
            </a:r>
            <a:r>
              <a:rPr lang="en-US" sz="1600" dirty="0" err="1"/>
              <a:t>Home.php</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667" y="2483452"/>
            <a:ext cx="5688531" cy="3892709"/>
          </a:xfrm>
          <a:prstGeom prst="rect">
            <a:avLst/>
          </a:prstGeom>
        </p:spPr>
      </p:pic>
      <p:sp>
        <p:nvSpPr>
          <p:cNvPr id="5" name="Right Arrow 4"/>
          <p:cNvSpPr/>
          <p:nvPr/>
        </p:nvSpPr>
        <p:spPr>
          <a:xfrm rot="10800000">
            <a:off x="7915176" y="5082140"/>
            <a:ext cx="635268" cy="30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760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Step-by-step: </a:t>
            </a:r>
            <a:r>
              <a:rPr lang="en-US" dirty="0" err="1"/>
              <a:t>saacalc</a:t>
            </a:r>
            <a:r>
              <a:rPr lang="en-US" dirty="0"/>
              <a:t>, </a:t>
            </a:r>
            <a:r>
              <a:rPr lang="en-US" dirty="0" err="1"/>
              <a:t>saamode</a:t>
            </a:r>
            <a:r>
              <a:rPr lang="en-US" dirty="0"/>
              <a:t>, tentacle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8261" y="1855524"/>
            <a:ext cx="6969175" cy="4680030"/>
          </a:xfrm>
          <a:prstGeom prst="rect">
            <a:avLst/>
          </a:prstGeom>
        </p:spPr>
      </p:pic>
    </p:spTree>
    <p:extLst>
      <p:ext uri="{BB962C8B-B14F-4D97-AF65-F5344CB8AC3E}">
        <p14:creationId xmlns:p14="http://schemas.microsoft.com/office/powerpoint/2010/main" val="954659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Step-by-step: </a:t>
            </a:r>
            <a:r>
              <a:rPr lang="en-US" dirty="0" err="1"/>
              <a:t>saacalc</a:t>
            </a:r>
            <a:r>
              <a:rPr lang="en-US" dirty="0"/>
              <a:t>, </a:t>
            </a:r>
            <a:r>
              <a:rPr lang="en-US" dirty="0" err="1"/>
              <a:t>saamode</a:t>
            </a:r>
            <a:r>
              <a:rPr lang="en-US" dirty="0"/>
              <a:t>, tentacle</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63028" y="1457762"/>
            <a:ext cx="6643892" cy="5035113"/>
          </a:xfrm>
        </p:spPr>
      </p:pic>
    </p:spTree>
    <p:extLst>
      <p:ext uri="{BB962C8B-B14F-4D97-AF65-F5344CB8AC3E}">
        <p14:creationId xmlns:p14="http://schemas.microsoft.com/office/powerpoint/2010/main" val="1774793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the Tentacle</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2793" y="1498963"/>
            <a:ext cx="6319345" cy="4771523"/>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752" y="1690688"/>
            <a:ext cx="3418048" cy="3377837"/>
          </a:xfrm>
          <a:prstGeom prst="rect">
            <a:avLst/>
          </a:prstGeom>
        </p:spPr>
      </p:pic>
    </p:spTree>
    <p:extLst>
      <p:ext uri="{BB962C8B-B14F-4D97-AF65-F5344CB8AC3E}">
        <p14:creationId xmlns:p14="http://schemas.microsoft.com/office/powerpoint/2010/main" val="1922844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a:t>
            </a:r>
            <a:r>
              <a:rPr lang="en-US" dirty="0" err="1"/>
              <a:t>nupipeline</a:t>
            </a:r>
            <a:r>
              <a:rPr lang="en-US" dirty="0"/>
              <a:t> output</a:t>
            </a:r>
          </a:p>
        </p:txBody>
      </p:sp>
      <p:sp>
        <p:nvSpPr>
          <p:cNvPr id="3" name="Content Placeholder 2"/>
          <p:cNvSpPr>
            <a:spLocks noGrp="1"/>
          </p:cNvSpPr>
          <p:nvPr>
            <p:ph sz="quarter" idx="13"/>
          </p:nvPr>
        </p:nvSpPr>
        <p:spPr>
          <a:ln>
            <a:noFill/>
          </a:ln>
        </p:spPr>
        <p:txBody>
          <a:bodyPr>
            <a:normAutofit fontScale="77500" lnSpcReduction="20000"/>
          </a:bodyPr>
          <a:lstStyle/>
          <a:p>
            <a:pPr marL="0" indent="0">
              <a:lnSpc>
                <a:spcPct val="100000"/>
              </a:lnSpc>
              <a:spcBef>
                <a:spcPts val="0"/>
              </a:spcBef>
              <a:buNone/>
            </a:pPr>
            <a:r>
              <a:rPr lang="en-US" dirty="0"/>
              <a:t>&gt;</a:t>
            </a:r>
            <a:r>
              <a:rPr lang="en-US" dirty="0" err="1"/>
              <a:t>nupipeline</a:t>
            </a:r>
            <a:r>
              <a:rPr lang="en-US" dirty="0"/>
              <a:t> clobber=yes </a:t>
            </a:r>
            <a:r>
              <a:rPr lang="en-US" dirty="0" err="1"/>
              <a:t>indir</a:t>
            </a:r>
            <a:r>
              <a:rPr lang="en-US" dirty="0"/>
              <a:t>=</a:t>
            </a:r>
            <a:r>
              <a:rPr lang="is-IS" dirty="0"/>
              <a:t>60160583002</a:t>
            </a:r>
            <a:r>
              <a:rPr lang="en-US" dirty="0"/>
              <a:t> </a:t>
            </a:r>
            <a:r>
              <a:rPr lang="en-US" dirty="0" err="1"/>
              <a:t>steminputs</a:t>
            </a:r>
            <a:r>
              <a:rPr lang="en-US" dirty="0"/>
              <a:t>=nu</a:t>
            </a:r>
            <a:r>
              <a:rPr lang="is-IS" dirty="0"/>
              <a:t>60160583002</a:t>
            </a:r>
            <a:r>
              <a:rPr lang="en-US" dirty="0"/>
              <a:t> </a:t>
            </a:r>
            <a:r>
              <a:rPr lang="en-US" dirty="0" err="1"/>
              <a:t>outdir</a:t>
            </a:r>
            <a:r>
              <a:rPr lang="en-US" dirty="0"/>
              <a:t>=</a:t>
            </a:r>
            <a:r>
              <a:rPr lang="is-IS" dirty="0"/>
              <a:t>60160583002</a:t>
            </a:r>
            <a:r>
              <a:rPr lang="en-US" dirty="0"/>
              <a:t>/</a:t>
            </a:r>
            <a:r>
              <a:rPr lang="en-US" dirty="0" err="1"/>
              <a:t>event_cl</a:t>
            </a:r>
            <a:r>
              <a:rPr lang="en-US" dirty="0"/>
              <a:t> </a:t>
            </a:r>
            <a:r>
              <a:rPr lang="en-US" dirty="0" err="1"/>
              <a:t>pntra</a:t>
            </a:r>
            <a:r>
              <a:rPr lang="en-US" dirty="0"/>
              <a:t>=OBJECT </a:t>
            </a:r>
            <a:r>
              <a:rPr lang="en-US" dirty="0" err="1"/>
              <a:t>pntdec</a:t>
            </a:r>
            <a:r>
              <a:rPr lang="en-US" dirty="0"/>
              <a:t>=OBJECT </a:t>
            </a:r>
          </a:p>
          <a:p>
            <a:pPr marL="0" indent="0">
              <a:lnSpc>
                <a:spcPct val="100000"/>
              </a:lnSpc>
              <a:spcBef>
                <a:spcPts val="0"/>
              </a:spcBef>
              <a:buNone/>
            </a:pPr>
            <a:r>
              <a:rPr lang="en-US" dirty="0"/>
              <a:t>&gt; cd </a:t>
            </a:r>
            <a:r>
              <a:rPr lang="is-IS" dirty="0"/>
              <a:t>60160583002/</a:t>
            </a:r>
            <a:r>
              <a:rPr lang="en-US" dirty="0" err="1"/>
              <a:t>event_cl</a:t>
            </a:r>
            <a:endParaRPr lang="en-US" dirty="0"/>
          </a:p>
          <a:p>
            <a:pPr marL="0" indent="0">
              <a:lnSpc>
                <a:spcPct val="100000"/>
              </a:lnSpc>
              <a:spcBef>
                <a:spcPts val="0"/>
              </a:spcBef>
              <a:buNone/>
            </a:pPr>
            <a:r>
              <a:rPr lang="en-US" dirty="0"/>
              <a:t>&gt; ls</a:t>
            </a:r>
          </a:p>
          <a:p>
            <a:pPr marL="0" indent="0">
              <a:spcBef>
                <a:spcPts val="0"/>
              </a:spcBef>
              <a:buNone/>
            </a:pPr>
            <a:r>
              <a:rPr lang="en-US" dirty="0"/>
              <a:t>nu60160583002A.attorb 		</a:t>
            </a:r>
            <a:r>
              <a:rPr lang="en-US" dirty="0">
                <a:solidFill>
                  <a:srgbClr val="FF0000"/>
                </a:solidFill>
              </a:rPr>
              <a:t>nu60160583002B01_cl.evt</a:t>
            </a:r>
          </a:p>
          <a:p>
            <a:pPr marL="0" indent="0">
              <a:spcBef>
                <a:spcPts val="0"/>
              </a:spcBef>
              <a:buNone/>
            </a:pPr>
            <a:r>
              <a:rPr lang="en-US" dirty="0"/>
              <a:t>nu60160583002A.mkf 			nu60160583002B01_gti.fits</a:t>
            </a:r>
          </a:p>
          <a:p>
            <a:pPr marL="0" indent="0">
              <a:spcBef>
                <a:spcPts val="0"/>
              </a:spcBef>
              <a:buNone/>
            </a:pPr>
            <a:r>
              <a:rPr lang="en-US" dirty="0">
                <a:solidFill>
                  <a:srgbClr val="FF0000"/>
                </a:solidFill>
              </a:rPr>
              <a:t>nu60160583002A01_cl.evt</a:t>
            </a:r>
            <a:r>
              <a:rPr lang="en-US" dirty="0"/>
              <a:t> 		nu60160583002B_bp.fits</a:t>
            </a:r>
          </a:p>
          <a:p>
            <a:pPr marL="0" indent="0">
              <a:spcBef>
                <a:spcPts val="0"/>
              </a:spcBef>
              <a:buNone/>
            </a:pPr>
            <a:r>
              <a:rPr lang="en-US" dirty="0"/>
              <a:t>nu60160583002A01_gti.fits 		nu60160583002B_det1.fits</a:t>
            </a:r>
          </a:p>
          <a:p>
            <a:pPr marL="0" indent="0">
              <a:spcBef>
                <a:spcPts val="0"/>
              </a:spcBef>
              <a:buNone/>
            </a:pPr>
            <a:r>
              <a:rPr lang="en-US" dirty="0"/>
              <a:t>nu60160583002A_bp.fits 		nu60160583002B_fpm.hk</a:t>
            </a:r>
          </a:p>
          <a:p>
            <a:pPr marL="0" indent="0">
              <a:spcBef>
                <a:spcPts val="0"/>
              </a:spcBef>
              <a:buNone/>
            </a:pPr>
            <a:r>
              <a:rPr lang="en-US" dirty="0"/>
              <a:t>nu60160583002A_det1.fits 		nu60160583002B_hp.fits</a:t>
            </a:r>
          </a:p>
          <a:p>
            <a:pPr marL="0" indent="0">
              <a:spcBef>
                <a:spcPts val="0"/>
              </a:spcBef>
              <a:buNone/>
            </a:pPr>
            <a:r>
              <a:rPr lang="en-US" dirty="0"/>
              <a:t>nu60160583002A_fpm.hk 		nu60160583002B_oa.fits</a:t>
            </a:r>
          </a:p>
          <a:p>
            <a:pPr marL="0" indent="0">
              <a:spcBef>
                <a:spcPts val="0"/>
              </a:spcBef>
              <a:buNone/>
            </a:pPr>
            <a:r>
              <a:rPr lang="en-US" dirty="0"/>
              <a:t>nu60160583002A_hp.fits 		nu60160583002B_uf.evt</a:t>
            </a:r>
          </a:p>
          <a:p>
            <a:pPr marL="0" indent="0">
              <a:spcBef>
                <a:spcPts val="0"/>
              </a:spcBef>
              <a:buNone/>
            </a:pPr>
            <a:r>
              <a:rPr lang="en-US" dirty="0"/>
              <a:t>nu60160583002A_oa.fits 		nu60160583002_att.fits</a:t>
            </a:r>
          </a:p>
          <a:p>
            <a:pPr marL="0" indent="0">
              <a:spcBef>
                <a:spcPts val="0"/>
              </a:spcBef>
              <a:buNone/>
            </a:pPr>
            <a:r>
              <a:rPr lang="en-US" dirty="0"/>
              <a:t>nu60160583002A_uf.evt 		nu60160583002_mast.fits</a:t>
            </a:r>
          </a:p>
          <a:p>
            <a:pPr marL="0" indent="0">
              <a:spcBef>
                <a:spcPts val="0"/>
              </a:spcBef>
              <a:buNone/>
            </a:pPr>
            <a:r>
              <a:rPr lang="en-US" dirty="0"/>
              <a:t>nu60160583002B.attorb 		nu60160583002_psd.fits</a:t>
            </a:r>
          </a:p>
          <a:p>
            <a:pPr marL="0" indent="0">
              <a:spcBef>
                <a:spcPts val="0"/>
              </a:spcBef>
              <a:buNone/>
            </a:pPr>
            <a:r>
              <a:rPr lang="en-US" dirty="0"/>
              <a:t>nu60160583002B.mkf 			nu60160583002_psdcorr.fits</a:t>
            </a:r>
          </a:p>
          <a:p>
            <a:pPr marL="0" indent="0">
              <a:lnSpc>
                <a:spcPct val="100000"/>
              </a:lnSpc>
              <a:spcBef>
                <a:spcPts val="0"/>
              </a:spcBef>
              <a:buNone/>
            </a:pPr>
            <a:endParaRPr lang="en-US" dirty="0"/>
          </a:p>
        </p:txBody>
      </p:sp>
    </p:spTree>
    <p:extLst>
      <p:ext uri="{BB962C8B-B14F-4D97-AF65-F5344CB8AC3E}">
        <p14:creationId xmlns:p14="http://schemas.microsoft.com/office/powerpoint/2010/main" val="24637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838200" y="1537391"/>
            <a:ext cx="10515600" cy="4351338"/>
          </a:xfrm>
        </p:spPr>
        <p:txBody>
          <a:bodyPr>
            <a:normAutofit lnSpcReduction="10000"/>
          </a:bodyPr>
          <a:lstStyle/>
          <a:p>
            <a:r>
              <a:rPr lang="en-US" dirty="0" err="1"/>
              <a:t>Heasarc</a:t>
            </a:r>
            <a:r>
              <a:rPr lang="en-US" dirty="0"/>
              <a:t> and FTOOLS</a:t>
            </a:r>
          </a:p>
          <a:p>
            <a:pPr lvl="1"/>
            <a:r>
              <a:rPr lang="en-US" dirty="0"/>
              <a:t>Missions and CALDB</a:t>
            </a:r>
          </a:p>
          <a:p>
            <a:r>
              <a:rPr lang="en-US" dirty="0"/>
              <a:t>NuSTAR data reduction</a:t>
            </a:r>
          </a:p>
          <a:p>
            <a:pPr lvl="1"/>
            <a:r>
              <a:rPr lang="en-US" dirty="0"/>
              <a:t>File structure overview</a:t>
            </a:r>
          </a:p>
          <a:p>
            <a:pPr lvl="1"/>
            <a:r>
              <a:rPr lang="en-US" dirty="0"/>
              <a:t>Important numbers</a:t>
            </a:r>
          </a:p>
          <a:p>
            <a:pPr lvl="1"/>
            <a:r>
              <a:rPr lang="en-US" dirty="0"/>
              <a:t>Step-by-step</a:t>
            </a:r>
          </a:p>
          <a:p>
            <a:pPr lvl="1"/>
            <a:r>
              <a:rPr lang="en-US" dirty="0"/>
              <a:t>Additional steps (black belt stuff)</a:t>
            </a:r>
          </a:p>
          <a:p>
            <a:r>
              <a:rPr lang="en-US" dirty="0"/>
              <a:t>Other FTOOLS</a:t>
            </a:r>
          </a:p>
          <a:p>
            <a:pPr lvl="1"/>
            <a:r>
              <a:rPr lang="en-US" dirty="0" err="1"/>
              <a:t>Ximage</a:t>
            </a:r>
            <a:r>
              <a:rPr lang="en-US" dirty="0"/>
              <a:t>, </a:t>
            </a:r>
            <a:r>
              <a:rPr lang="en-US" dirty="0" err="1"/>
              <a:t>Xselect</a:t>
            </a:r>
            <a:endParaRPr lang="en-US" dirty="0"/>
          </a:p>
          <a:p>
            <a:pPr lvl="1"/>
            <a:r>
              <a:rPr lang="en-US" dirty="0"/>
              <a:t>Other useful commands</a:t>
            </a:r>
          </a:p>
          <a:p>
            <a:r>
              <a:rPr lang="en-US" dirty="0"/>
              <a:t>GX13+1: an example</a:t>
            </a:r>
          </a:p>
          <a:p>
            <a:endParaRPr lang="en-US" dirty="0"/>
          </a:p>
        </p:txBody>
      </p:sp>
    </p:spTree>
    <p:extLst>
      <p:ext uri="{BB962C8B-B14F-4D97-AF65-F5344CB8AC3E}">
        <p14:creationId xmlns:p14="http://schemas.microsoft.com/office/powerpoint/2010/main" val="2006108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a:t>
            </a:r>
            <a:r>
              <a:rPr lang="en-US" dirty="0" err="1"/>
              <a:t>nupipeline</a:t>
            </a:r>
            <a:r>
              <a:rPr lang="en-US" dirty="0"/>
              <a:t> output</a:t>
            </a:r>
          </a:p>
        </p:txBody>
      </p:sp>
      <p:sp>
        <p:nvSpPr>
          <p:cNvPr id="3" name="Content Placeholder 2"/>
          <p:cNvSpPr>
            <a:spLocks noGrp="1"/>
          </p:cNvSpPr>
          <p:nvPr>
            <p:ph sz="quarter" idx="13"/>
          </p:nvPr>
        </p:nvSpPr>
        <p:spPr>
          <a:ln>
            <a:noFill/>
          </a:ln>
        </p:spPr>
        <p:txBody>
          <a:bodyPr>
            <a:normAutofit fontScale="92500" lnSpcReduction="20000"/>
          </a:bodyPr>
          <a:lstStyle/>
          <a:p>
            <a:pPr marL="0" indent="0">
              <a:spcBef>
                <a:spcPts val="0"/>
              </a:spcBef>
              <a:buNone/>
            </a:pPr>
            <a:r>
              <a:rPr lang="en-US" dirty="0"/>
              <a:t>nu60160583002A.attorb 		- attitude orbit	</a:t>
            </a:r>
            <a:endParaRPr lang="en-US" dirty="0">
              <a:solidFill>
                <a:srgbClr val="FF0000"/>
              </a:solidFill>
            </a:endParaRPr>
          </a:p>
          <a:p>
            <a:pPr marL="0" indent="0">
              <a:spcBef>
                <a:spcPts val="0"/>
              </a:spcBef>
              <a:buNone/>
            </a:pPr>
            <a:r>
              <a:rPr lang="en-US" dirty="0"/>
              <a:t>nu60160583002A.mkf 		- filter file</a:t>
            </a:r>
          </a:p>
          <a:p>
            <a:pPr marL="0" indent="0">
              <a:spcBef>
                <a:spcPts val="0"/>
              </a:spcBef>
              <a:buNone/>
            </a:pPr>
            <a:r>
              <a:rPr lang="en-US" dirty="0">
                <a:solidFill>
                  <a:srgbClr val="FF0000"/>
                </a:solidFill>
              </a:rPr>
              <a:t>nu60160583002A01_cl.evt</a:t>
            </a:r>
            <a:r>
              <a:rPr lang="en-US" dirty="0"/>
              <a:t> 	- cleaned even list</a:t>
            </a:r>
          </a:p>
          <a:p>
            <a:pPr marL="0" indent="0">
              <a:spcBef>
                <a:spcPts val="0"/>
              </a:spcBef>
              <a:buNone/>
            </a:pPr>
            <a:r>
              <a:rPr lang="en-US" dirty="0"/>
              <a:t>nu60160583002A01_gti.fits 	- good time intervals</a:t>
            </a:r>
          </a:p>
          <a:p>
            <a:pPr marL="0" indent="0">
              <a:spcBef>
                <a:spcPts val="0"/>
              </a:spcBef>
              <a:buNone/>
            </a:pPr>
            <a:r>
              <a:rPr lang="en-US" dirty="0"/>
              <a:t>nu60160583002A_bp.fits 		- bad pixel file</a:t>
            </a:r>
          </a:p>
          <a:p>
            <a:pPr marL="0" indent="0">
              <a:spcBef>
                <a:spcPts val="0"/>
              </a:spcBef>
              <a:buNone/>
            </a:pPr>
            <a:r>
              <a:rPr lang="en-US" dirty="0"/>
              <a:t>nu60160583002A_det1.fits 	- det1 reference file</a:t>
            </a:r>
          </a:p>
          <a:p>
            <a:pPr marL="0" indent="0">
              <a:spcBef>
                <a:spcPts val="0"/>
              </a:spcBef>
              <a:buNone/>
            </a:pPr>
            <a:r>
              <a:rPr lang="en-US" dirty="0"/>
              <a:t>nu60160583002A_fpm.hk 		- housekeeping FPM</a:t>
            </a:r>
          </a:p>
          <a:p>
            <a:pPr marL="0" indent="0">
              <a:spcBef>
                <a:spcPts val="0"/>
              </a:spcBef>
              <a:buNone/>
            </a:pPr>
            <a:r>
              <a:rPr lang="en-US" dirty="0"/>
              <a:t>nu60160583002A_hp.fits 		- hot pixel</a:t>
            </a:r>
          </a:p>
          <a:p>
            <a:pPr marL="0" indent="0">
              <a:spcBef>
                <a:spcPts val="0"/>
              </a:spcBef>
              <a:buNone/>
            </a:pPr>
            <a:r>
              <a:rPr lang="en-US" dirty="0"/>
              <a:t>nu60160583002A_oa.fits 		- optical axis file	</a:t>
            </a:r>
          </a:p>
          <a:p>
            <a:pPr marL="0" indent="0">
              <a:spcBef>
                <a:spcPts val="0"/>
              </a:spcBef>
              <a:buNone/>
            </a:pPr>
            <a:r>
              <a:rPr lang="en-US" dirty="0"/>
              <a:t>nu60160583002A_uf.evt 		- unfiltered event list	</a:t>
            </a:r>
          </a:p>
          <a:p>
            <a:pPr marL="0" indent="0">
              <a:spcBef>
                <a:spcPts val="0"/>
              </a:spcBef>
              <a:buNone/>
            </a:pPr>
            <a:r>
              <a:rPr lang="en-US" dirty="0"/>
              <a:t>nu60160583002_att.fits		- attitude pointing file</a:t>
            </a:r>
          </a:p>
          <a:p>
            <a:pPr marL="0" indent="0">
              <a:spcBef>
                <a:spcPts val="0"/>
              </a:spcBef>
              <a:buNone/>
            </a:pPr>
            <a:r>
              <a:rPr lang="en-US" dirty="0"/>
              <a:t>nu60160583002_mast.fits		- mast solution file</a:t>
            </a:r>
          </a:p>
          <a:p>
            <a:pPr marL="0" indent="0">
              <a:spcBef>
                <a:spcPts val="0"/>
              </a:spcBef>
              <a:buNone/>
            </a:pPr>
            <a:r>
              <a:rPr lang="en-US" dirty="0"/>
              <a:t>nu60160583002_psd.fits		- position sensitive detector file</a:t>
            </a:r>
          </a:p>
          <a:p>
            <a:pPr marL="0" indent="0">
              <a:spcBef>
                <a:spcPts val="0"/>
              </a:spcBef>
              <a:buNone/>
            </a:pPr>
            <a:r>
              <a:rPr lang="en-US" dirty="0"/>
              <a:t>nu60160583002_psdcorr.fits	- corrected </a:t>
            </a:r>
            <a:r>
              <a:rPr lang="en-US" dirty="0" err="1"/>
              <a:t>psd</a:t>
            </a:r>
            <a:r>
              <a:rPr lang="en-US" dirty="0"/>
              <a:t> file</a:t>
            </a:r>
          </a:p>
          <a:p>
            <a:pPr marL="0" indent="0">
              <a:lnSpc>
                <a:spcPct val="100000"/>
              </a:lnSpc>
              <a:spcBef>
                <a:spcPts val="0"/>
              </a:spcBef>
              <a:buNone/>
            </a:pPr>
            <a:endParaRPr lang="en-US" dirty="0"/>
          </a:p>
        </p:txBody>
      </p:sp>
    </p:spTree>
    <p:extLst>
      <p:ext uri="{BB962C8B-B14F-4D97-AF65-F5344CB8AC3E}">
        <p14:creationId xmlns:p14="http://schemas.microsoft.com/office/powerpoint/2010/main" val="774664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event list format</a:t>
            </a:r>
          </a:p>
        </p:txBody>
      </p:sp>
      <p:sp>
        <p:nvSpPr>
          <p:cNvPr id="3" name="Content Placeholder 2"/>
          <p:cNvSpPr>
            <a:spLocks noGrp="1"/>
          </p:cNvSpPr>
          <p:nvPr>
            <p:ph sz="quarter" idx="13"/>
          </p:nvPr>
        </p:nvSpPr>
        <p:spPr>
          <a:xfrm>
            <a:off x="501869" y="911782"/>
            <a:ext cx="10515600" cy="4001805"/>
          </a:xfrm>
        </p:spPr>
        <p:txBody>
          <a:bodyPr/>
          <a:lstStyle/>
          <a:p>
            <a:pPr marL="0" indent="0">
              <a:lnSpc>
                <a:spcPct val="100000"/>
              </a:lnSpc>
              <a:spcBef>
                <a:spcPts val="0"/>
              </a:spcBef>
              <a:buNone/>
            </a:pPr>
            <a:r>
              <a:rPr lang="en-US" dirty="0"/>
              <a:t>&gt; </a:t>
            </a:r>
            <a:r>
              <a:rPr lang="en-US" dirty="0" err="1"/>
              <a:t>fv</a:t>
            </a:r>
            <a:r>
              <a:rPr lang="en-US" dirty="0"/>
              <a:t> </a:t>
            </a:r>
            <a:r>
              <a:rPr lang="nb-NO" dirty="0"/>
              <a:t>nu60160583002A01_cl.evt</a:t>
            </a:r>
          </a:p>
          <a:p>
            <a:pPr marL="0" indent="0">
              <a:lnSpc>
                <a:spcPct val="100000"/>
              </a:lnSpc>
              <a:spcBef>
                <a:spcPts val="0"/>
              </a:spcBef>
              <a:buNone/>
              <a:defRPr/>
            </a:pPr>
            <a:r>
              <a:rPr lang="en-US" dirty="0"/>
              <a:t>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5639" y="930243"/>
            <a:ext cx="5020821" cy="198244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3711" y="3072300"/>
            <a:ext cx="8862749" cy="3420575"/>
          </a:xfrm>
          <a:prstGeom prst="rect">
            <a:avLst/>
          </a:prstGeom>
        </p:spPr>
      </p:pic>
    </p:spTree>
    <p:extLst>
      <p:ext uri="{BB962C8B-B14F-4D97-AF65-F5344CB8AC3E}">
        <p14:creationId xmlns:p14="http://schemas.microsoft.com/office/powerpoint/2010/main" val="1663291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Step-by-step: DS9 looking at the images</a:t>
            </a:r>
          </a:p>
        </p:txBody>
      </p:sp>
      <p:pic>
        <p:nvPicPr>
          <p:cNvPr id="4" name="Content Placeholder 3"/>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4183269" y="862363"/>
            <a:ext cx="6668054" cy="5541060"/>
          </a:xfrm>
        </p:spPr>
      </p:pic>
      <p:sp>
        <p:nvSpPr>
          <p:cNvPr id="3" name="TextBox 2">
            <a:extLst>
              <a:ext uri="{FF2B5EF4-FFF2-40B4-BE49-F238E27FC236}">
                <a16:creationId xmlns:a16="http://schemas.microsoft.com/office/drawing/2014/main" id="{F4AA6074-CCDF-71A6-7F02-E7DF078F41F0}"/>
              </a:ext>
            </a:extLst>
          </p:cNvPr>
          <p:cNvSpPr txBox="1"/>
          <p:nvPr/>
        </p:nvSpPr>
        <p:spPr>
          <a:xfrm>
            <a:off x="470452" y="2515636"/>
            <a:ext cx="3425687" cy="369332"/>
          </a:xfrm>
          <a:prstGeom prst="rect">
            <a:avLst/>
          </a:prstGeom>
          <a:noFill/>
        </p:spPr>
        <p:txBody>
          <a:bodyPr wrap="square" rtlCol="0">
            <a:spAutoFit/>
          </a:bodyPr>
          <a:lstStyle/>
          <a:p>
            <a:r>
              <a:rPr lang="en-US" dirty="0"/>
              <a:t>Coordinate differences of up to 8”</a:t>
            </a:r>
          </a:p>
        </p:txBody>
      </p:sp>
    </p:spTree>
    <p:extLst>
      <p:ext uri="{BB962C8B-B14F-4D97-AF65-F5344CB8AC3E}">
        <p14:creationId xmlns:p14="http://schemas.microsoft.com/office/powerpoint/2010/main" val="141579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83" y="386145"/>
            <a:ext cx="10515600" cy="1325563"/>
          </a:xfrm>
        </p:spPr>
        <p:txBody>
          <a:bodyPr>
            <a:normAutofit/>
          </a:bodyPr>
          <a:lstStyle/>
          <a:p>
            <a:r>
              <a:rPr lang="en-US" dirty="0">
                <a:solidFill>
                  <a:schemeClr val="tx1"/>
                </a:solidFill>
              </a:rPr>
              <a:t>Step-by-step: DS9 looking at the coordinates</a:t>
            </a:r>
          </a:p>
        </p:txBody>
      </p:sp>
      <p:pic>
        <p:nvPicPr>
          <p:cNvPr id="5" name="Content Placeholder 4"/>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2178261" y="1427956"/>
            <a:ext cx="7478126" cy="4002087"/>
          </a:xfrm>
        </p:spPr>
      </p:pic>
      <p:sp>
        <p:nvSpPr>
          <p:cNvPr id="6" name="TextBox 5"/>
          <p:cNvSpPr txBox="1"/>
          <p:nvPr/>
        </p:nvSpPr>
        <p:spPr>
          <a:xfrm>
            <a:off x="2442605" y="1427955"/>
            <a:ext cx="668773" cy="369332"/>
          </a:xfrm>
          <a:prstGeom prst="rect">
            <a:avLst/>
          </a:prstGeom>
          <a:noFill/>
        </p:spPr>
        <p:txBody>
          <a:bodyPr wrap="none" rtlCol="0">
            <a:spAutoFit/>
          </a:bodyPr>
          <a:lstStyle/>
          <a:p>
            <a:r>
              <a:rPr lang="en-US"/>
              <a:t>DET1</a:t>
            </a:r>
          </a:p>
        </p:txBody>
      </p:sp>
      <p:sp>
        <p:nvSpPr>
          <p:cNvPr id="7" name="TextBox 6"/>
          <p:cNvSpPr txBox="1"/>
          <p:nvPr/>
        </p:nvSpPr>
        <p:spPr>
          <a:xfrm>
            <a:off x="4616310" y="1427955"/>
            <a:ext cx="668773" cy="369332"/>
          </a:xfrm>
          <a:prstGeom prst="rect">
            <a:avLst/>
          </a:prstGeom>
          <a:noFill/>
        </p:spPr>
        <p:txBody>
          <a:bodyPr wrap="none" rtlCol="0">
            <a:spAutoFit/>
          </a:bodyPr>
          <a:lstStyle/>
          <a:p>
            <a:r>
              <a:rPr lang="en-US" dirty="0"/>
              <a:t>DET2</a:t>
            </a:r>
          </a:p>
        </p:txBody>
      </p:sp>
      <p:sp>
        <p:nvSpPr>
          <p:cNvPr id="8" name="TextBox 7"/>
          <p:cNvSpPr txBox="1"/>
          <p:nvPr/>
        </p:nvSpPr>
        <p:spPr>
          <a:xfrm>
            <a:off x="7264157" y="1427955"/>
            <a:ext cx="522900" cy="369332"/>
          </a:xfrm>
          <a:prstGeom prst="rect">
            <a:avLst/>
          </a:prstGeom>
          <a:noFill/>
        </p:spPr>
        <p:txBody>
          <a:bodyPr wrap="none" rtlCol="0">
            <a:spAutoFit/>
          </a:bodyPr>
          <a:lstStyle/>
          <a:p>
            <a:r>
              <a:rPr lang="en-US" dirty="0">
                <a:solidFill>
                  <a:schemeClr val="bg1"/>
                </a:solidFill>
              </a:rPr>
              <a:t>SKY</a:t>
            </a:r>
          </a:p>
        </p:txBody>
      </p:sp>
      <p:sp>
        <p:nvSpPr>
          <p:cNvPr id="9" name="Right Arrow 8"/>
          <p:cNvSpPr/>
          <p:nvPr/>
        </p:nvSpPr>
        <p:spPr>
          <a:xfrm>
            <a:off x="4163922" y="5430042"/>
            <a:ext cx="904775" cy="64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MAST</a:t>
            </a:r>
          </a:p>
        </p:txBody>
      </p:sp>
      <p:sp>
        <p:nvSpPr>
          <p:cNvPr id="10" name="Right Arrow 9"/>
          <p:cNvSpPr/>
          <p:nvPr/>
        </p:nvSpPr>
        <p:spPr>
          <a:xfrm>
            <a:off x="6811769" y="5421903"/>
            <a:ext cx="1386742" cy="64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 - jitter</a:t>
            </a:r>
          </a:p>
        </p:txBody>
      </p:sp>
    </p:spTree>
    <p:extLst>
      <p:ext uri="{BB962C8B-B14F-4D97-AF65-F5344CB8AC3E}">
        <p14:creationId xmlns:p14="http://schemas.microsoft.com/office/powerpoint/2010/main" val="596952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232" y="333669"/>
            <a:ext cx="11311759" cy="1325563"/>
          </a:xfrm>
        </p:spPr>
        <p:txBody>
          <a:bodyPr>
            <a:normAutofit/>
          </a:bodyPr>
          <a:lstStyle/>
          <a:p>
            <a:r>
              <a:rPr lang="en-US" sz="3600" dirty="0">
                <a:solidFill>
                  <a:schemeClr val="tx1"/>
                </a:solidFill>
              </a:rPr>
              <a:t>Step-by-step: DS9 taking source and background regions</a:t>
            </a:r>
          </a:p>
        </p:txBody>
      </p:sp>
      <p:pic>
        <p:nvPicPr>
          <p:cNvPr id="5" name="Content Placeholder 4"/>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658976" y="1427956"/>
            <a:ext cx="4047257" cy="4002087"/>
          </a:xfr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3416" y="1427956"/>
            <a:ext cx="4342007" cy="4002087"/>
          </a:xfrm>
          <a:prstGeom prst="rect">
            <a:avLst/>
          </a:prstGeom>
        </p:spPr>
      </p:pic>
      <p:sp>
        <p:nvSpPr>
          <p:cNvPr id="7" name="TextBox 6"/>
          <p:cNvSpPr txBox="1"/>
          <p:nvPr/>
        </p:nvSpPr>
        <p:spPr>
          <a:xfrm>
            <a:off x="1708415" y="5060710"/>
            <a:ext cx="2233061" cy="369332"/>
          </a:xfrm>
          <a:prstGeom prst="rect">
            <a:avLst/>
          </a:prstGeom>
          <a:noFill/>
        </p:spPr>
        <p:txBody>
          <a:bodyPr wrap="square" rtlCol="0">
            <a:spAutoFit/>
          </a:bodyPr>
          <a:lstStyle/>
          <a:p>
            <a:r>
              <a:rPr lang="en-US" dirty="0">
                <a:solidFill>
                  <a:schemeClr val="bg1"/>
                </a:solidFill>
              </a:rPr>
              <a:t>Faint case</a:t>
            </a:r>
          </a:p>
        </p:txBody>
      </p:sp>
      <p:sp>
        <p:nvSpPr>
          <p:cNvPr id="8" name="TextBox 7"/>
          <p:cNvSpPr txBox="1"/>
          <p:nvPr/>
        </p:nvSpPr>
        <p:spPr>
          <a:xfrm>
            <a:off x="6011919" y="5060710"/>
            <a:ext cx="2233061" cy="369332"/>
          </a:xfrm>
          <a:prstGeom prst="rect">
            <a:avLst/>
          </a:prstGeom>
          <a:noFill/>
        </p:spPr>
        <p:txBody>
          <a:bodyPr wrap="square" rtlCol="0">
            <a:spAutoFit/>
          </a:bodyPr>
          <a:lstStyle/>
          <a:p>
            <a:r>
              <a:rPr lang="en-US" dirty="0">
                <a:solidFill>
                  <a:schemeClr val="bg1"/>
                </a:solidFill>
              </a:rPr>
              <a:t>Bright case</a:t>
            </a:r>
          </a:p>
        </p:txBody>
      </p:sp>
      <p:sp>
        <p:nvSpPr>
          <p:cNvPr id="9" name="TextBox 8"/>
          <p:cNvSpPr txBox="1"/>
          <p:nvPr/>
        </p:nvSpPr>
        <p:spPr>
          <a:xfrm>
            <a:off x="1658975" y="5609597"/>
            <a:ext cx="8576110" cy="646331"/>
          </a:xfrm>
          <a:prstGeom prst="rect">
            <a:avLst/>
          </a:prstGeom>
          <a:noFill/>
        </p:spPr>
        <p:txBody>
          <a:bodyPr wrap="square" rtlCol="0">
            <a:spAutoFit/>
          </a:bodyPr>
          <a:lstStyle/>
          <a:p>
            <a:r>
              <a:rPr lang="en-US" b="1" dirty="0"/>
              <a:t>Rule of thump</a:t>
            </a:r>
            <a:r>
              <a:rPr lang="en-US" dirty="0"/>
              <a:t>: Get the background as big and close as possible to the source, preferably on the same detector where the majority of the counts fall.</a:t>
            </a:r>
          </a:p>
        </p:txBody>
      </p:sp>
    </p:spTree>
    <p:extLst>
      <p:ext uri="{BB962C8B-B14F-4D97-AF65-F5344CB8AC3E}">
        <p14:creationId xmlns:p14="http://schemas.microsoft.com/office/powerpoint/2010/main" val="1528461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Bright case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9762" y="1792051"/>
            <a:ext cx="4312367" cy="401986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755" y="1810108"/>
            <a:ext cx="4342007" cy="4002087"/>
          </a:xfrm>
          <a:prstGeom prst="rect">
            <a:avLst/>
          </a:prstGeom>
        </p:spPr>
      </p:pic>
    </p:spTree>
    <p:extLst>
      <p:ext uri="{BB962C8B-B14F-4D97-AF65-F5344CB8AC3E}">
        <p14:creationId xmlns:p14="http://schemas.microsoft.com/office/powerpoint/2010/main" val="1863958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Step-By-Step: Truths about the </a:t>
            </a:r>
            <a:r>
              <a:rPr lang="en-US" sz="3600" dirty="0" err="1"/>
              <a:t>NuSTAR</a:t>
            </a:r>
            <a:r>
              <a:rPr lang="en-US" sz="3600" dirty="0"/>
              <a:t> Background</a:t>
            </a:r>
          </a:p>
        </p:txBody>
      </p:sp>
      <p:sp>
        <p:nvSpPr>
          <p:cNvPr id="3" name="TextBox 2"/>
          <p:cNvSpPr txBox="1"/>
          <p:nvPr/>
        </p:nvSpPr>
        <p:spPr>
          <a:xfrm>
            <a:off x="903920" y="1653759"/>
            <a:ext cx="3927107" cy="646331"/>
          </a:xfrm>
          <a:prstGeom prst="rect">
            <a:avLst/>
          </a:prstGeom>
          <a:noFill/>
        </p:spPr>
        <p:txBody>
          <a:bodyPr wrap="square" rtlCol="0">
            <a:spAutoFit/>
          </a:bodyPr>
          <a:lstStyle/>
          <a:p>
            <a:r>
              <a:rPr lang="en-US" dirty="0"/>
              <a:t>Details on the background can be found in </a:t>
            </a:r>
            <a:r>
              <a:rPr lang="en-US" dirty="0" err="1"/>
              <a:t>Wik</a:t>
            </a:r>
            <a:r>
              <a:rPr lang="en-US" dirty="0"/>
              <a:t> et al </a:t>
            </a:r>
            <a:r>
              <a:rPr lang="is-IS" dirty="0"/>
              <a:t>2014, ApJ, 792, 48</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2441" y="1550302"/>
            <a:ext cx="2678377" cy="494257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249" y="2300089"/>
            <a:ext cx="5577895" cy="3983005"/>
          </a:xfrm>
          <a:prstGeom prst="rect">
            <a:avLst/>
          </a:prstGeom>
        </p:spPr>
      </p:pic>
      <p:sp>
        <p:nvSpPr>
          <p:cNvPr id="6" name="TextBox 5"/>
          <p:cNvSpPr txBox="1"/>
          <p:nvPr/>
        </p:nvSpPr>
        <p:spPr>
          <a:xfrm>
            <a:off x="8326538" y="1284427"/>
            <a:ext cx="1861343" cy="369332"/>
          </a:xfrm>
          <a:prstGeom prst="rect">
            <a:avLst/>
          </a:prstGeom>
          <a:noFill/>
        </p:spPr>
        <p:txBody>
          <a:bodyPr wrap="none" rtlCol="0">
            <a:spAutoFit/>
          </a:bodyPr>
          <a:lstStyle/>
          <a:p>
            <a:r>
              <a:rPr lang="en-US"/>
              <a:t>Aperture gradient</a:t>
            </a:r>
          </a:p>
        </p:txBody>
      </p:sp>
    </p:spTree>
    <p:extLst>
      <p:ext uri="{BB962C8B-B14F-4D97-AF65-F5344CB8AC3E}">
        <p14:creationId xmlns:p14="http://schemas.microsoft.com/office/powerpoint/2010/main" val="3225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097" y="616233"/>
            <a:ext cx="10515600" cy="1325563"/>
          </a:xfrm>
        </p:spPr>
        <p:txBody>
          <a:bodyPr>
            <a:normAutofit/>
          </a:bodyPr>
          <a:lstStyle/>
          <a:p>
            <a:r>
              <a:rPr lang="en-US" sz="3600" dirty="0">
                <a:solidFill>
                  <a:schemeClr val="tx1"/>
                </a:solidFill>
              </a:rPr>
              <a:t>Step-by-step: source and background regions. ADDITONAL POINTS</a:t>
            </a:r>
          </a:p>
        </p:txBody>
      </p:sp>
      <p:sp>
        <p:nvSpPr>
          <p:cNvPr id="3" name="Content Placeholder 2"/>
          <p:cNvSpPr>
            <a:spLocks noGrp="1"/>
          </p:cNvSpPr>
          <p:nvPr>
            <p:ph sz="quarter" idx="13"/>
          </p:nvPr>
        </p:nvSpPr>
        <p:spPr/>
        <p:txBody>
          <a:bodyPr/>
          <a:lstStyle/>
          <a:p>
            <a:r>
              <a:rPr lang="en-US" dirty="0"/>
              <a:t>Bigger regions means more counts but also bigger background, which is not always good. Sometimes smaller is better, but too small the quality goes down. Try various extraction region sizes to find the right one.</a:t>
            </a:r>
          </a:p>
          <a:p>
            <a:r>
              <a:rPr lang="en-US" dirty="0"/>
              <a:t>Source extraction regions can only be circles or annuli.</a:t>
            </a:r>
          </a:p>
          <a:p>
            <a:r>
              <a:rPr lang="en-US" dirty="0"/>
              <a:t>Background regions can be any shape (almost)</a:t>
            </a:r>
          </a:p>
        </p:txBody>
      </p:sp>
      <p:sp>
        <p:nvSpPr>
          <p:cNvPr id="7" name="TextBox 6"/>
          <p:cNvSpPr txBox="1"/>
          <p:nvPr/>
        </p:nvSpPr>
        <p:spPr>
          <a:xfrm>
            <a:off x="1792497" y="5381763"/>
            <a:ext cx="2233061" cy="369332"/>
          </a:xfrm>
          <a:prstGeom prst="rect">
            <a:avLst/>
          </a:prstGeom>
          <a:noFill/>
        </p:spPr>
        <p:txBody>
          <a:bodyPr wrap="square" rtlCol="0">
            <a:spAutoFit/>
          </a:bodyPr>
          <a:lstStyle/>
          <a:p>
            <a:r>
              <a:rPr lang="en-US" dirty="0">
                <a:solidFill>
                  <a:schemeClr val="bg1"/>
                </a:solidFill>
              </a:rPr>
              <a:t>Faint case</a:t>
            </a:r>
          </a:p>
        </p:txBody>
      </p:sp>
      <p:sp>
        <p:nvSpPr>
          <p:cNvPr id="8" name="TextBox 7"/>
          <p:cNvSpPr txBox="1"/>
          <p:nvPr/>
        </p:nvSpPr>
        <p:spPr>
          <a:xfrm>
            <a:off x="6096001" y="5381763"/>
            <a:ext cx="2233061" cy="369332"/>
          </a:xfrm>
          <a:prstGeom prst="rect">
            <a:avLst/>
          </a:prstGeom>
          <a:noFill/>
        </p:spPr>
        <p:txBody>
          <a:bodyPr wrap="square" rtlCol="0">
            <a:spAutoFit/>
          </a:bodyPr>
          <a:lstStyle/>
          <a:p>
            <a:r>
              <a:rPr lang="en-US" dirty="0">
                <a:solidFill>
                  <a:schemeClr val="bg1"/>
                </a:solidFill>
              </a:rPr>
              <a:t>Bright case</a:t>
            </a:r>
          </a:p>
        </p:txBody>
      </p:sp>
    </p:spTree>
    <p:extLst>
      <p:ext uri="{BB962C8B-B14F-4D97-AF65-F5344CB8AC3E}">
        <p14:creationId xmlns:p14="http://schemas.microsoft.com/office/powerpoint/2010/main" val="326035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Step-by-Step: </a:t>
            </a:r>
            <a:r>
              <a:rPr lang="en-US" dirty="0" err="1">
                <a:solidFill>
                  <a:schemeClr val="tx1"/>
                </a:solidFill>
              </a:rPr>
              <a:t>nuproducts</a:t>
            </a:r>
            <a:endParaRPr lang="en-US" dirty="0">
              <a:solidFill>
                <a:schemeClr val="tx1"/>
              </a:solidFill>
            </a:endParaRPr>
          </a:p>
        </p:txBody>
      </p:sp>
      <p:sp>
        <p:nvSpPr>
          <p:cNvPr id="3" name="Content Placeholder 2"/>
          <p:cNvSpPr>
            <a:spLocks noGrp="1"/>
          </p:cNvSpPr>
          <p:nvPr>
            <p:ph sz="quarter" idx="13"/>
          </p:nvPr>
        </p:nvSpPr>
        <p:spPr>
          <a:xfrm>
            <a:off x="838200" y="1563423"/>
            <a:ext cx="10515600" cy="4001805"/>
          </a:xfrm>
        </p:spPr>
        <p:txBody>
          <a:bodyPr>
            <a:normAutofit/>
          </a:bodyPr>
          <a:lstStyle/>
          <a:p>
            <a:pPr marL="0" indent="0">
              <a:lnSpc>
                <a:spcPct val="100000"/>
              </a:lnSpc>
              <a:spcBef>
                <a:spcPts val="0"/>
              </a:spcBef>
              <a:buNone/>
              <a:defRPr/>
            </a:pPr>
            <a:r>
              <a:rPr lang="en-US" sz="2000" dirty="0"/>
              <a:t>Extracting spectra:</a:t>
            </a:r>
          </a:p>
          <a:p>
            <a:pPr marL="0" indent="0">
              <a:lnSpc>
                <a:spcPct val="100000"/>
              </a:lnSpc>
              <a:spcBef>
                <a:spcPts val="0"/>
              </a:spcBef>
              <a:buNone/>
              <a:defRPr/>
            </a:pPr>
            <a:r>
              <a:rPr lang="en-US" sz="2000" dirty="0"/>
              <a:t>&gt; </a:t>
            </a:r>
            <a:r>
              <a:rPr lang="en-US" sz="2000" dirty="0" err="1"/>
              <a:t>fhelp</a:t>
            </a:r>
            <a:r>
              <a:rPr lang="en-US" sz="2000" dirty="0"/>
              <a:t> </a:t>
            </a:r>
            <a:r>
              <a:rPr lang="en-US" sz="2000" dirty="0" err="1"/>
              <a:t>nuproducts</a:t>
            </a: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2494" y="1458319"/>
            <a:ext cx="6574169" cy="5119707"/>
          </a:xfrm>
          <a:prstGeom prst="rect">
            <a:avLst/>
          </a:prstGeom>
        </p:spPr>
      </p:pic>
    </p:spTree>
    <p:extLst>
      <p:ext uri="{BB962C8B-B14F-4D97-AF65-F5344CB8AC3E}">
        <p14:creationId xmlns:p14="http://schemas.microsoft.com/office/powerpoint/2010/main" val="1127932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a:t>
            </a:r>
            <a:r>
              <a:rPr lang="en-US" dirty="0" err="1"/>
              <a:t>nuproducts</a:t>
            </a:r>
            <a:endParaRPr lang="en-US" dirty="0"/>
          </a:p>
        </p:txBody>
      </p:sp>
      <p:sp>
        <p:nvSpPr>
          <p:cNvPr id="3" name="Content Placeholder 2"/>
          <p:cNvSpPr>
            <a:spLocks noGrp="1"/>
          </p:cNvSpPr>
          <p:nvPr>
            <p:ph idx="1"/>
          </p:nvPr>
        </p:nvSpPr>
        <p:spPr/>
        <p:txBody>
          <a:bodyPr>
            <a:normAutofit/>
          </a:bodyPr>
          <a:lstStyle/>
          <a:p>
            <a:pPr marL="0" indent="0">
              <a:lnSpc>
                <a:spcPct val="100000"/>
              </a:lnSpc>
              <a:spcBef>
                <a:spcPts val="0"/>
              </a:spcBef>
              <a:buNone/>
            </a:pPr>
            <a:r>
              <a:rPr lang="en-US" sz="1800" dirty="0"/>
              <a:t>&gt;set DATAPATH=60160583_Mrk813/</a:t>
            </a:r>
            <a:r>
              <a:rPr lang="is-IS" sz="1800" dirty="0"/>
              <a:t>60160583002</a:t>
            </a:r>
            <a:r>
              <a:rPr lang="en-US" sz="1800" dirty="0"/>
              <a:t>/</a:t>
            </a:r>
            <a:r>
              <a:rPr lang="en-US" sz="1800" dirty="0" err="1"/>
              <a:t>event_cl</a:t>
            </a:r>
            <a:endParaRPr lang="en-US" sz="1800" dirty="0"/>
          </a:p>
          <a:p>
            <a:pPr marL="0" indent="0">
              <a:lnSpc>
                <a:spcPct val="100000"/>
              </a:lnSpc>
              <a:spcBef>
                <a:spcPts val="0"/>
              </a:spcBef>
              <a:buNone/>
            </a:pPr>
            <a:r>
              <a:rPr lang="en-US" sz="1800" dirty="0"/>
              <a:t>&gt;set STEM=nu</a:t>
            </a:r>
            <a:r>
              <a:rPr lang="is-IS" sz="1800" dirty="0"/>
              <a:t>60160583002 </a:t>
            </a:r>
          </a:p>
          <a:p>
            <a:pPr marL="0" indent="0">
              <a:lnSpc>
                <a:spcPct val="100000"/>
              </a:lnSpc>
              <a:spcBef>
                <a:spcPts val="0"/>
              </a:spcBef>
              <a:buNone/>
            </a:pPr>
            <a:r>
              <a:rPr lang="is-IS" sz="1800" dirty="0"/>
              <a:t>&gt;</a:t>
            </a:r>
            <a:r>
              <a:rPr lang="en-US" sz="1800" dirty="0" err="1"/>
              <a:t>nuproducts</a:t>
            </a:r>
            <a:r>
              <a:rPr lang="en-US" sz="1800" dirty="0"/>
              <a:t> </a:t>
            </a:r>
            <a:r>
              <a:rPr lang="en-US" sz="1800" dirty="0" err="1"/>
              <a:t>indir</a:t>
            </a:r>
            <a:r>
              <a:rPr lang="en-US" sz="1800" dirty="0"/>
              <a:t>=$DATAPATH </a:t>
            </a:r>
            <a:r>
              <a:rPr lang="en-US" sz="1800" dirty="0" err="1"/>
              <a:t>steminputs</a:t>
            </a:r>
            <a:r>
              <a:rPr lang="en-US" sz="1800" dirty="0"/>
              <a:t>=$STEM </a:t>
            </a:r>
            <a:r>
              <a:rPr lang="en-US" sz="1800" dirty="0" err="1"/>
              <a:t>outdir</a:t>
            </a:r>
            <a:r>
              <a:rPr lang="en-US" sz="1800" dirty="0"/>
              <a:t>=${DATAPATH}/</a:t>
            </a:r>
            <a:r>
              <a:rPr lang="en-US" sz="1800" dirty="0" err="1"/>
              <a:t>srcA</a:t>
            </a:r>
            <a:r>
              <a:rPr lang="en-US" sz="1800" dirty="0"/>
              <a:t> instrument=</a:t>
            </a:r>
            <a:r>
              <a:rPr lang="en-US" sz="1800" dirty="0" err="1"/>
              <a:t>fpma</a:t>
            </a:r>
            <a:r>
              <a:rPr lang="en-US" sz="1800" dirty="0"/>
              <a:t> /</a:t>
            </a:r>
          </a:p>
          <a:p>
            <a:pPr marL="0" indent="0">
              <a:lnSpc>
                <a:spcPct val="100000"/>
              </a:lnSpc>
              <a:spcBef>
                <a:spcPts val="0"/>
              </a:spcBef>
              <a:buNone/>
            </a:pPr>
            <a:r>
              <a:rPr lang="en-US" sz="1800" dirty="0" err="1"/>
              <a:t>srcregionfile</a:t>
            </a:r>
            <a:r>
              <a:rPr lang="en-US" sz="1800" dirty="0"/>
              <a:t>=${DATAPATH}/</a:t>
            </a:r>
            <a:r>
              <a:rPr lang="en-US" sz="1800" dirty="0" err="1"/>
              <a:t>srcA.reg</a:t>
            </a:r>
            <a:r>
              <a:rPr lang="en-US" sz="1800" dirty="0"/>
              <a:t> /</a:t>
            </a:r>
          </a:p>
          <a:p>
            <a:pPr marL="0" indent="0">
              <a:lnSpc>
                <a:spcPct val="100000"/>
              </a:lnSpc>
              <a:spcBef>
                <a:spcPts val="0"/>
              </a:spcBef>
              <a:buNone/>
            </a:pPr>
            <a:r>
              <a:rPr lang="en-US" sz="1800" dirty="0" err="1"/>
              <a:t>bkgregionfile</a:t>
            </a:r>
            <a:r>
              <a:rPr lang="en-US" sz="1800" dirty="0"/>
              <a:t>=${DATAPATH}/</a:t>
            </a:r>
            <a:r>
              <a:rPr lang="en-US" sz="1800" dirty="0" err="1"/>
              <a:t>bkgA.reg</a:t>
            </a:r>
            <a:r>
              <a:rPr lang="en-US" sz="1800" dirty="0"/>
              <a:t> /</a:t>
            </a:r>
          </a:p>
          <a:p>
            <a:pPr marL="0" indent="0">
              <a:lnSpc>
                <a:spcPct val="100000"/>
              </a:lnSpc>
              <a:spcBef>
                <a:spcPts val="0"/>
              </a:spcBef>
              <a:buNone/>
            </a:pPr>
            <a:r>
              <a:rPr lang="en-US" sz="1800" dirty="0"/>
              <a:t>clobber=yes</a:t>
            </a:r>
            <a:endParaRPr lang="is-IS" sz="1800" dirty="0"/>
          </a:p>
          <a:p>
            <a:pPr marL="0" indent="0">
              <a:lnSpc>
                <a:spcPct val="100000"/>
              </a:lnSpc>
              <a:spcBef>
                <a:spcPts val="0"/>
              </a:spcBef>
              <a:buNone/>
            </a:pPr>
            <a:endParaRPr lang="is-IS" sz="2400" u="sng" dirty="0"/>
          </a:p>
          <a:p>
            <a:pPr marL="0" indent="0">
              <a:lnSpc>
                <a:spcPct val="100000"/>
              </a:lnSpc>
              <a:spcBef>
                <a:spcPts val="0"/>
              </a:spcBef>
              <a:buNone/>
            </a:pPr>
            <a:r>
              <a:rPr lang="is-IS" sz="2400" u="sng" dirty="0"/>
              <a:t>Things I like to add</a:t>
            </a:r>
          </a:p>
          <a:p>
            <a:pPr marL="0" indent="0">
              <a:buNone/>
            </a:pPr>
            <a:r>
              <a:rPr lang="en-US" sz="1800" dirty="0"/>
              <a:t>(</a:t>
            </a:r>
            <a:r>
              <a:rPr lang="en-US" sz="1800" dirty="0" err="1"/>
              <a:t>offaxishistofile</a:t>
            </a:r>
            <a:r>
              <a:rPr lang="en-US" sz="1800" dirty="0"/>
              <a:t>=NONE) [file name] Name of the output Off-Axis Histogram or DEFAULT to use stem or NONE for none (only if extended=no).</a:t>
            </a:r>
          </a:p>
          <a:p>
            <a:pPr marL="0" indent="0">
              <a:lnSpc>
                <a:spcPct val="100000"/>
              </a:lnSpc>
              <a:spcBef>
                <a:spcPts val="0"/>
              </a:spcBef>
              <a:buNone/>
            </a:pPr>
            <a:endParaRPr lang="en-US" sz="1800" dirty="0"/>
          </a:p>
          <a:p>
            <a:pPr marL="0" indent="0">
              <a:lnSpc>
                <a:spcPct val="100000"/>
              </a:lnSpc>
              <a:spcBef>
                <a:spcPts val="0"/>
              </a:spcBef>
              <a:buNone/>
            </a:pPr>
            <a:r>
              <a:rPr lang="en-US" sz="1800" dirty="0"/>
              <a:t>(</a:t>
            </a:r>
            <a:r>
              <a:rPr lang="en-US" sz="1800" dirty="0" err="1"/>
              <a:t>offaxisfile</a:t>
            </a:r>
            <a:r>
              <a:rPr lang="en-US" sz="1800" dirty="0"/>
              <a:t>=NONE) [file name] Name of the output Off-Axis File or DEFAULT to use stem or NONE for none (only if extended=no).</a:t>
            </a:r>
          </a:p>
          <a:p>
            <a:pPr marL="0" indent="0">
              <a:lnSpc>
                <a:spcPct val="100000"/>
              </a:lnSpc>
              <a:spcBef>
                <a:spcPts val="0"/>
              </a:spcBef>
              <a:buNone/>
            </a:pPr>
            <a:endParaRPr lang="is-IS" sz="1800" u="sng" dirty="0"/>
          </a:p>
        </p:txBody>
      </p:sp>
    </p:spTree>
    <p:extLst>
      <p:ext uri="{BB962C8B-B14F-4D97-AF65-F5344CB8AC3E}">
        <p14:creationId xmlns:p14="http://schemas.microsoft.com/office/powerpoint/2010/main" val="333842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Heasarc</a:t>
            </a:r>
            <a:r>
              <a:rPr lang="en-US" dirty="0"/>
              <a:t>: https://</a:t>
            </a:r>
            <a:r>
              <a:rPr lang="en-US" dirty="0" err="1"/>
              <a:t>heasarc.gsfc.nasa.gov</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814" y="1690686"/>
            <a:ext cx="7295103" cy="4389847"/>
          </a:xfrm>
          <a:prstGeom prst="rect">
            <a:avLst/>
          </a:prstGeom>
        </p:spPr>
      </p:pic>
    </p:spTree>
    <p:extLst>
      <p:ext uri="{BB962C8B-B14F-4D97-AF65-F5344CB8AC3E}">
        <p14:creationId xmlns:p14="http://schemas.microsoft.com/office/powerpoint/2010/main" val="405120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a:t>
            </a:r>
            <a:r>
              <a:rPr lang="en-US" dirty="0" err="1"/>
              <a:t>nuproducts</a:t>
            </a:r>
            <a:endParaRPr lang="en-US" dirty="0"/>
          </a:p>
        </p:txBody>
      </p:sp>
      <p:sp>
        <p:nvSpPr>
          <p:cNvPr id="3" name="Content Placeholder 2"/>
          <p:cNvSpPr>
            <a:spLocks noGrp="1"/>
          </p:cNvSpPr>
          <p:nvPr>
            <p:ph idx="1"/>
          </p:nvPr>
        </p:nvSpPr>
        <p:spPr/>
        <p:txBody>
          <a:bodyPr>
            <a:normAutofit fontScale="92500" lnSpcReduction="20000"/>
          </a:bodyPr>
          <a:lstStyle/>
          <a:p>
            <a:pPr marL="0" indent="0">
              <a:lnSpc>
                <a:spcPct val="100000"/>
              </a:lnSpc>
              <a:spcBef>
                <a:spcPts val="0"/>
              </a:spcBef>
              <a:buNone/>
            </a:pPr>
            <a:r>
              <a:rPr lang="is-IS" sz="2400" b="1" dirty="0"/>
              <a:t>EXTRAS: lightcurves</a:t>
            </a:r>
          </a:p>
          <a:p>
            <a:pPr marL="0" indent="0">
              <a:lnSpc>
                <a:spcPct val="100000"/>
              </a:lnSpc>
              <a:spcBef>
                <a:spcPts val="0"/>
              </a:spcBef>
              <a:buNone/>
            </a:pPr>
            <a:endParaRPr lang="is-IS" sz="1800" dirty="0"/>
          </a:p>
          <a:p>
            <a:pPr marL="0" indent="0">
              <a:buNone/>
            </a:pPr>
            <a:r>
              <a:rPr lang="en-US" sz="1800" dirty="0"/>
              <a:t>(</a:t>
            </a:r>
            <a:r>
              <a:rPr lang="en-US" sz="1800" dirty="0" err="1"/>
              <a:t>binsize</a:t>
            </a:r>
            <a:r>
              <a:rPr lang="en-US" sz="1800" dirty="0"/>
              <a:t>=10) [real] Bin size (seconds) for the light curve.</a:t>
            </a:r>
          </a:p>
          <a:p>
            <a:pPr marL="0" indent="0">
              <a:buNone/>
            </a:pPr>
            <a:r>
              <a:rPr lang="en-US" sz="1800" dirty="0"/>
              <a:t>(</a:t>
            </a:r>
            <a:r>
              <a:rPr lang="en-US" sz="1800" dirty="0" err="1"/>
              <a:t>lcfile</a:t>
            </a:r>
            <a:r>
              <a:rPr lang="en-US" sz="1800" dirty="0"/>
              <a:t> = DEFAULT) [file name] Name of the output source light-curve file or DEFAULT to use stem or NONE for none.</a:t>
            </a:r>
          </a:p>
          <a:p>
            <a:pPr marL="0" indent="0">
              <a:buNone/>
            </a:pPr>
            <a:r>
              <a:rPr lang="en-US" sz="1800" dirty="0"/>
              <a:t>(</a:t>
            </a:r>
            <a:r>
              <a:rPr lang="en-US" sz="1800" dirty="0" err="1"/>
              <a:t>bkglcfile</a:t>
            </a:r>
            <a:r>
              <a:rPr lang="en-US" sz="1800" dirty="0"/>
              <a:t> = DEFAULT) [file name] Name of the output background light-curve file or DEFAULT to use stem or NONE for none (only if </a:t>
            </a:r>
            <a:r>
              <a:rPr lang="en-US" sz="1800" dirty="0" err="1"/>
              <a:t>bkgextract</a:t>
            </a:r>
            <a:r>
              <a:rPr lang="en-US" sz="1800" dirty="0"/>
              <a:t>=yes)</a:t>
            </a:r>
          </a:p>
          <a:p>
            <a:pPr marL="0" indent="0">
              <a:buNone/>
            </a:pPr>
            <a:r>
              <a:rPr lang="en-US" sz="1800" dirty="0"/>
              <a:t>(</a:t>
            </a:r>
            <a:r>
              <a:rPr lang="en-US" sz="1800" dirty="0" err="1"/>
              <a:t>pilow</a:t>
            </a:r>
            <a:r>
              <a:rPr lang="en-US" sz="1800" dirty="0"/>
              <a:t> = 35) [integer] Minimum PI value for light curve and image extraction.</a:t>
            </a:r>
          </a:p>
          <a:p>
            <a:pPr marL="0" indent="0">
              <a:buNone/>
            </a:pPr>
            <a:r>
              <a:rPr lang="en-US" sz="1800" dirty="0"/>
              <a:t>(</a:t>
            </a:r>
            <a:r>
              <a:rPr lang="en-US" sz="1800" dirty="0" err="1"/>
              <a:t>pihigh</a:t>
            </a:r>
            <a:r>
              <a:rPr lang="en-US" sz="1800" dirty="0"/>
              <a:t> = 1909) [integer] Maximum PI value for light curve and image extraction.</a:t>
            </a:r>
          </a:p>
          <a:p>
            <a:pPr marL="0" indent="0">
              <a:buNone/>
            </a:pPr>
            <a:r>
              <a:rPr lang="en-US" sz="1800" dirty="0"/>
              <a:t>(</a:t>
            </a:r>
            <a:r>
              <a:rPr lang="en-US" sz="1800" dirty="0" err="1"/>
              <a:t>correctlc</a:t>
            </a:r>
            <a:r>
              <a:rPr lang="en-US" sz="1800" dirty="0"/>
              <a:t>=yes) [</a:t>
            </a:r>
            <a:r>
              <a:rPr lang="en-US" sz="1800" dirty="0" err="1"/>
              <a:t>boolean</a:t>
            </a:r>
            <a:r>
              <a:rPr lang="en-US" sz="1800" dirty="0"/>
              <a:t>] If set to yes, </a:t>
            </a:r>
            <a:r>
              <a:rPr lang="en-US" sz="1800" dirty="0" err="1"/>
              <a:t>nulccorr</a:t>
            </a:r>
            <a:r>
              <a:rPr lang="en-US" sz="1800" dirty="0"/>
              <a:t> task is executed.</a:t>
            </a:r>
          </a:p>
          <a:p>
            <a:pPr marL="0" indent="0">
              <a:buNone/>
            </a:pPr>
            <a:r>
              <a:rPr lang="en-US" sz="1800" dirty="0"/>
              <a:t>(</a:t>
            </a:r>
            <a:r>
              <a:rPr lang="en-US" sz="1800" dirty="0" err="1"/>
              <a:t>lcenergy</a:t>
            </a:r>
            <a:r>
              <a:rPr lang="en-US" sz="1800" dirty="0"/>
              <a:t> = 10) [real]  Energy value for PSF and vignetting calculation in LC correction (</a:t>
            </a:r>
            <a:r>
              <a:rPr lang="en-US" sz="1800" dirty="0" err="1"/>
              <a:t>keV</a:t>
            </a:r>
            <a:r>
              <a:rPr lang="en-US" sz="1800" dirty="0"/>
              <a:t>).</a:t>
            </a:r>
          </a:p>
          <a:p>
            <a:pPr marL="0" indent="0">
              <a:buNone/>
            </a:pPr>
            <a:r>
              <a:rPr lang="en-US" sz="1800" dirty="0"/>
              <a:t>(</a:t>
            </a:r>
            <a:r>
              <a:rPr lang="en-US" sz="1800" dirty="0" err="1"/>
              <a:t>lcpsfflag</a:t>
            </a:r>
            <a:r>
              <a:rPr lang="en-US" sz="1800" dirty="0"/>
              <a:t>=yes) [</a:t>
            </a:r>
            <a:r>
              <a:rPr lang="en-US" sz="1800" dirty="0" err="1"/>
              <a:t>boolean</a:t>
            </a:r>
            <a:r>
              <a:rPr lang="en-US" sz="1800" dirty="0"/>
              <a:t>] If set to yes, apply PSF correction to LC file (used only if extended=no).</a:t>
            </a:r>
          </a:p>
          <a:p>
            <a:pPr marL="0" indent="0">
              <a:buNone/>
            </a:pPr>
            <a:r>
              <a:rPr lang="en-US" sz="1800" dirty="0"/>
              <a:t>(</a:t>
            </a:r>
            <a:r>
              <a:rPr lang="en-US" sz="1800" dirty="0" err="1"/>
              <a:t>lcexpoflag</a:t>
            </a:r>
            <a:r>
              <a:rPr lang="en-US" sz="1800" dirty="0"/>
              <a:t>=yes) [</a:t>
            </a:r>
            <a:r>
              <a:rPr lang="en-US" sz="1800" dirty="0" err="1"/>
              <a:t>boolean</a:t>
            </a:r>
            <a:r>
              <a:rPr lang="en-US" sz="1800" dirty="0"/>
              <a:t>] If set to yes, apply EXPOSURE correction to source and background LC files (used only if extended=yes).</a:t>
            </a:r>
          </a:p>
          <a:p>
            <a:pPr marL="0" indent="0">
              <a:buNone/>
            </a:pPr>
            <a:r>
              <a:rPr lang="en-US" sz="1800" dirty="0"/>
              <a:t>(</a:t>
            </a:r>
            <a:r>
              <a:rPr lang="en-US" sz="1800" dirty="0" err="1"/>
              <a:t>lcvignflag</a:t>
            </a:r>
            <a:r>
              <a:rPr lang="en-US" sz="1800" dirty="0"/>
              <a:t>=yes) [</a:t>
            </a:r>
            <a:r>
              <a:rPr lang="en-US" sz="1800" dirty="0" err="1"/>
              <a:t>boolean</a:t>
            </a:r>
            <a:r>
              <a:rPr lang="en-US" sz="1800" dirty="0"/>
              <a:t>] If set to yes, the vignetting correction is applied to LC file.</a:t>
            </a:r>
          </a:p>
          <a:p>
            <a:pPr marL="0" indent="0">
              <a:lnSpc>
                <a:spcPct val="100000"/>
              </a:lnSpc>
              <a:spcBef>
                <a:spcPts val="0"/>
              </a:spcBef>
              <a:buNone/>
            </a:pPr>
            <a:endParaRPr lang="is-IS" sz="1800" dirty="0"/>
          </a:p>
        </p:txBody>
      </p:sp>
    </p:spTree>
    <p:extLst>
      <p:ext uri="{BB962C8B-B14F-4D97-AF65-F5344CB8AC3E}">
        <p14:creationId xmlns:p14="http://schemas.microsoft.com/office/powerpoint/2010/main" val="86184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a:t>
            </a:r>
            <a:r>
              <a:rPr lang="en-US" dirty="0" err="1"/>
              <a:t>nuproducts</a:t>
            </a:r>
            <a:endParaRPr lang="en-US" dirty="0"/>
          </a:p>
        </p:txBody>
      </p:sp>
      <p:sp>
        <p:nvSpPr>
          <p:cNvPr id="3" name="Content Placeholder 2"/>
          <p:cNvSpPr>
            <a:spLocks noGrp="1"/>
          </p:cNvSpPr>
          <p:nvPr>
            <p:ph idx="1"/>
          </p:nvPr>
        </p:nvSpPr>
        <p:spPr/>
        <p:txBody>
          <a:bodyPr>
            <a:noAutofit/>
          </a:bodyPr>
          <a:lstStyle/>
          <a:p>
            <a:pPr marL="0" indent="0">
              <a:lnSpc>
                <a:spcPct val="100000"/>
              </a:lnSpc>
              <a:spcBef>
                <a:spcPts val="0"/>
              </a:spcBef>
              <a:buNone/>
            </a:pPr>
            <a:r>
              <a:rPr lang="is-IS" sz="1400" b="1" dirty="0"/>
              <a:t>EXTRAS: barycentering (correcting arrival times for NuSTAR’s motion around the sun)</a:t>
            </a:r>
          </a:p>
          <a:p>
            <a:pPr marL="0" indent="0">
              <a:lnSpc>
                <a:spcPct val="100000"/>
              </a:lnSpc>
              <a:spcBef>
                <a:spcPts val="0"/>
              </a:spcBef>
              <a:buNone/>
            </a:pPr>
            <a:r>
              <a:rPr lang="en-US" sz="1400" dirty="0"/>
              <a:t>(</a:t>
            </a:r>
            <a:r>
              <a:rPr lang="en-US" sz="1400" dirty="0" err="1"/>
              <a:t>barycorr</a:t>
            </a:r>
            <a:r>
              <a:rPr lang="en-US" sz="1400" dirty="0"/>
              <a:t>=no) [</a:t>
            </a:r>
            <a:r>
              <a:rPr lang="en-US" sz="1400" dirty="0" err="1"/>
              <a:t>boolean</a:t>
            </a:r>
            <a:r>
              <a:rPr lang="en-US" sz="1400" dirty="0"/>
              <a:t>] If set to yes, barycenter correction is executed.</a:t>
            </a:r>
          </a:p>
          <a:p>
            <a:pPr marL="0" indent="0">
              <a:lnSpc>
                <a:spcPct val="100000"/>
              </a:lnSpc>
              <a:spcBef>
                <a:spcPts val="0"/>
              </a:spcBef>
              <a:buNone/>
            </a:pPr>
            <a:r>
              <a:rPr lang="en-US" sz="1400" dirty="0"/>
              <a:t>(</a:t>
            </a:r>
            <a:r>
              <a:rPr lang="en-US" sz="1400" dirty="0" err="1"/>
              <a:t>clockfile</a:t>
            </a:r>
            <a:r>
              <a:rPr lang="en-US" sz="1400" dirty="0"/>
              <a:t>=CALDB) [filename] Name of the Clock Correction File or CALDB (used only if </a:t>
            </a:r>
            <a:r>
              <a:rPr lang="en-US" sz="1400" dirty="0" err="1"/>
              <a:t>barycorr</a:t>
            </a:r>
            <a:r>
              <a:rPr lang="en-US" sz="1400" dirty="0"/>
              <a:t>=yes). </a:t>
            </a:r>
          </a:p>
          <a:p>
            <a:pPr marL="0" indent="0">
              <a:lnSpc>
                <a:spcPct val="100000"/>
              </a:lnSpc>
              <a:spcBef>
                <a:spcPts val="0"/>
              </a:spcBef>
              <a:buNone/>
            </a:pPr>
            <a:endParaRPr lang="is-IS" sz="1400" dirty="0"/>
          </a:p>
          <a:p>
            <a:pPr marL="0" indent="0">
              <a:lnSpc>
                <a:spcPct val="100000"/>
              </a:lnSpc>
              <a:spcBef>
                <a:spcPts val="0"/>
              </a:spcBef>
              <a:buNone/>
            </a:pPr>
            <a:r>
              <a:rPr lang="is-IS" sz="1400" b="1" dirty="0"/>
              <a:t>EXTRAS: Extended ARF</a:t>
            </a:r>
          </a:p>
          <a:p>
            <a:pPr marL="0" indent="0">
              <a:lnSpc>
                <a:spcPct val="100000"/>
              </a:lnSpc>
              <a:spcBef>
                <a:spcPts val="0"/>
              </a:spcBef>
              <a:buNone/>
            </a:pPr>
            <a:r>
              <a:rPr lang="en-US" sz="1400" dirty="0"/>
              <a:t>(extended=no) [</a:t>
            </a:r>
            <a:r>
              <a:rPr lang="en-US" sz="1400" dirty="0" err="1"/>
              <a:t>boolean</a:t>
            </a:r>
            <a:r>
              <a:rPr lang="en-US" sz="1400" dirty="0"/>
              <a:t>]  Extended source?(yes/no).</a:t>
            </a:r>
          </a:p>
          <a:p>
            <a:pPr marL="0" indent="0">
              <a:lnSpc>
                <a:spcPct val="100000"/>
              </a:lnSpc>
              <a:spcBef>
                <a:spcPts val="0"/>
              </a:spcBef>
              <a:buNone/>
            </a:pPr>
            <a:r>
              <a:rPr lang="en-US" sz="1400" dirty="0"/>
              <a:t>(</a:t>
            </a:r>
            <a:r>
              <a:rPr lang="en-US" sz="1400" dirty="0" err="1"/>
              <a:t>boxsize</a:t>
            </a:r>
            <a:r>
              <a:rPr lang="en-US" sz="1400" dirty="0"/>
              <a:t>=20) [integer]  Size in pixel for the </a:t>
            </a:r>
            <a:r>
              <a:rPr lang="en-US" sz="1400" dirty="0" err="1"/>
              <a:t>subimage</a:t>
            </a:r>
            <a:r>
              <a:rPr lang="en-US" sz="1400" dirty="0"/>
              <a:t> boxes (used if extended=yes).</a:t>
            </a:r>
          </a:p>
          <a:p>
            <a:pPr marL="0" indent="0">
              <a:lnSpc>
                <a:spcPct val="100000"/>
              </a:lnSpc>
              <a:spcBef>
                <a:spcPts val="0"/>
              </a:spcBef>
              <a:buNone/>
            </a:pPr>
            <a:r>
              <a:rPr lang="en-US" sz="1400" dirty="0"/>
              <a:t>(</a:t>
            </a:r>
            <a:r>
              <a:rPr lang="en-US" sz="1400" dirty="0" err="1"/>
              <a:t>pilowarf</a:t>
            </a:r>
            <a:r>
              <a:rPr lang="en-US" sz="1400" dirty="0"/>
              <a:t>=35) [integer] Minimum PI value for </a:t>
            </a:r>
            <a:r>
              <a:rPr lang="en-US" sz="1400" dirty="0" err="1"/>
              <a:t>subregion</a:t>
            </a:r>
            <a:r>
              <a:rPr lang="en-US" sz="1400" dirty="0"/>
              <a:t> ARF weight calculation (only if extended=yes).</a:t>
            </a:r>
          </a:p>
          <a:p>
            <a:pPr marL="0" indent="0">
              <a:lnSpc>
                <a:spcPct val="100000"/>
              </a:lnSpc>
              <a:spcBef>
                <a:spcPts val="0"/>
              </a:spcBef>
              <a:buNone/>
            </a:pPr>
            <a:r>
              <a:rPr lang="en-US" sz="1400" dirty="0"/>
              <a:t>(</a:t>
            </a:r>
            <a:r>
              <a:rPr lang="en-US" sz="1400" dirty="0" err="1"/>
              <a:t>pihigharf</a:t>
            </a:r>
            <a:r>
              <a:rPr lang="en-US" sz="1400" dirty="0"/>
              <a:t>=1909) [integer] Maximum PI value for </a:t>
            </a:r>
            <a:r>
              <a:rPr lang="en-US" sz="1400" dirty="0" err="1"/>
              <a:t>subregion</a:t>
            </a:r>
            <a:r>
              <a:rPr lang="en-US" sz="1400" dirty="0"/>
              <a:t> ARF weight calculation (only if  extended=yes).</a:t>
            </a:r>
          </a:p>
          <a:p>
            <a:pPr marL="0" indent="0">
              <a:lnSpc>
                <a:spcPct val="100000"/>
              </a:lnSpc>
              <a:spcBef>
                <a:spcPts val="0"/>
              </a:spcBef>
              <a:buNone/>
            </a:pPr>
            <a:r>
              <a:rPr lang="en-US" sz="1400" dirty="0"/>
              <a:t>(</a:t>
            </a:r>
            <a:r>
              <a:rPr lang="en-US" sz="1400" dirty="0" err="1"/>
              <a:t>flatflagarf</a:t>
            </a:r>
            <a:r>
              <a:rPr lang="en-US" sz="1400" dirty="0"/>
              <a:t>=no) [</a:t>
            </a:r>
            <a:r>
              <a:rPr lang="en-US" sz="1400" dirty="0" err="1"/>
              <a:t>boolean</a:t>
            </a:r>
            <a:r>
              <a:rPr lang="en-US" sz="1400" dirty="0"/>
              <a:t>] If set to yes, use flat distribution for </a:t>
            </a:r>
            <a:r>
              <a:rPr lang="en-US" sz="1400" dirty="0" err="1"/>
              <a:t>addarf</a:t>
            </a:r>
            <a:r>
              <a:rPr lang="en-US" sz="1400" dirty="0"/>
              <a:t> execution (only if extended=yes).</a:t>
            </a:r>
          </a:p>
          <a:p>
            <a:pPr marL="0" indent="0">
              <a:lnSpc>
                <a:spcPct val="100000"/>
              </a:lnSpc>
              <a:spcBef>
                <a:spcPts val="0"/>
              </a:spcBef>
              <a:buNone/>
            </a:pPr>
            <a:endParaRPr lang="en-US" sz="1400" dirty="0"/>
          </a:p>
          <a:p>
            <a:pPr marL="0" indent="0">
              <a:lnSpc>
                <a:spcPct val="100000"/>
              </a:lnSpc>
              <a:spcBef>
                <a:spcPts val="0"/>
              </a:spcBef>
              <a:buNone/>
            </a:pPr>
            <a:r>
              <a:rPr lang="is-IS" sz="1400" b="1" dirty="0"/>
              <a:t>EXTRAS: User GTI</a:t>
            </a:r>
          </a:p>
          <a:p>
            <a:pPr marL="0" indent="0">
              <a:lnSpc>
                <a:spcPct val="100000"/>
              </a:lnSpc>
              <a:spcBef>
                <a:spcPts val="0"/>
              </a:spcBef>
              <a:buNone/>
            </a:pPr>
            <a:r>
              <a:rPr lang="en-US" sz="1400" dirty="0"/>
              <a:t>(</a:t>
            </a:r>
            <a:r>
              <a:rPr lang="en-US" sz="1400" dirty="0" err="1"/>
              <a:t>barycorr</a:t>
            </a:r>
            <a:r>
              <a:rPr lang="en-US" sz="1400" dirty="0"/>
              <a:t>=no) [</a:t>
            </a:r>
            <a:r>
              <a:rPr lang="en-US" sz="1400" dirty="0" err="1"/>
              <a:t>boolean</a:t>
            </a:r>
            <a:r>
              <a:rPr lang="en-US" sz="1400" dirty="0"/>
              <a:t>] If set to yes, barycenter correction is executed   </a:t>
            </a:r>
          </a:p>
          <a:p>
            <a:pPr marL="0" indent="0">
              <a:lnSpc>
                <a:spcPct val="100000"/>
              </a:lnSpc>
              <a:spcBef>
                <a:spcPts val="0"/>
              </a:spcBef>
              <a:buNone/>
            </a:pPr>
            <a:r>
              <a:rPr lang="en-US" sz="1400" dirty="0"/>
              <a:t>(</a:t>
            </a:r>
            <a:r>
              <a:rPr lang="en-US" sz="1400" dirty="0" err="1"/>
              <a:t>clockfile</a:t>
            </a:r>
            <a:r>
              <a:rPr lang="en-US" sz="1400" dirty="0"/>
              <a:t>=CALDB) [filename Name of the Clock Correction File or CALDB (used only I  </a:t>
            </a:r>
            <a:r>
              <a:rPr lang="en-US" sz="1400" dirty="0" err="1"/>
              <a:t>barycorr</a:t>
            </a:r>
            <a:r>
              <a:rPr lang="en-US" sz="1400" dirty="0"/>
              <a:t>=yes)</a:t>
            </a:r>
          </a:p>
          <a:p>
            <a:pPr marL="0" indent="0">
              <a:lnSpc>
                <a:spcPct val="100000"/>
              </a:lnSpc>
              <a:spcBef>
                <a:spcPts val="0"/>
              </a:spcBef>
              <a:buNone/>
            </a:pPr>
            <a:r>
              <a:rPr lang="en-US" sz="1400" dirty="0"/>
              <a:t> </a:t>
            </a:r>
            <a:r>
              <a:rPr lang="en-US" sz="1400" dirty="0" err="1"/>
              <a:t>orbitfile</a:t>
            </a:r>
            <a:r>
              <a:rPr lang="en-US" sz="1400" dirty="0"/>
              <a:t> [filename] Name of the input Orbit FITS File (used only if </a:t>
            </a:r>
            <a:r>
              <a:rPr lang="en-US" sz="1400" dirty="0" err="1"/>
              <a:t>barycorr</a:t>
            </a:r>
            <a:r>
              <a:rPr lang="en-US" sz="1400" dirty="0"/>
              <a:t>=yes)</a:t>
            </a:r>
          </a:p>
          <a:p>
            <a:pPr marL="0" indent="0">
              <a:lnSpc>
                <a:spcPct val="100000"/>
              </a:lnSpc>
              <a:spcBef>
                <a:spcPts val="0"/>
              </a:spcBef>
              <a:buNone/>
            </a:pPr>
            <a:r>
              <a:rPr lang="en-US" sz="1400" dirty="0"/>
              <a:t> </a:t>
            </a:r>
            <a:r>
              <a:rPr lang="en-US" sz="1400" dirty="0" err="1"/>
              <a:t>srcra_barycorr</a:t>
            </a:r>
            <a:r>
              <a:rPr lang="en-US" sz="1400" dirty="0"/>
              <a:t> [real] Source RA position in decimal degrees (used only if  </a:t>
            </a:r>
            <a:r>
              <a:rPr lang="en-US" sz="1400" dirty="0" err="1"/>
              <a:t>barycorr</a:t>
            </a:r>
            <a:r>
              <a:rPr lang="en-US" sz="1400" dirty="0"/>
              <a:t>=yes)</a:t>
            </a:r>
          </a:p>
          <a:p>
            <a:pPr marL="0" indent="0">
              <a:lnSpc>
                <a:spcPct val="100000"/>
              </a:lnSpc>
              <a:spcBef>
                <a:spcPts val="0"/>
              </a:spcBef>
              <a:buNone/>
            </a:pPr>
            <a:r>
              <a:rPr lang="en-US" sz="1400" dirty="0"/>
              <a:t> </a:t>
            </a:r>
            <a:r>
              <a:rPr lang="en-US" sz="1400" dirty="0" err="1"/>
              <a:t>srcdec_barycorr</a:t>
            </a:r>
            <a:r>
              <a:rPr lang="en-US" sz="1400" dirty="0"/>
              <a:t> [real] Source DEC position in decimal degrees (used only if  </a:t>
            </a:r>
            <a:r>
              <a:rPr lang="en-US" sz="1400" dirty="0" err="1"/>
              <a:t>barycorr</a:t>
            </a:r>
            <a:r>
              <a:rPr lang="en-US" sz="1400" dirty="0"/>
              <a:t>=yes)</a:t>
            </a:r>
          </a:p>
          <a:p>
            <a:pPr marL="0" indent="0">
              <a:lnSpc>
                <a:spcPct val="100000"/>
              </a:lnSpc>
              <a:spcBef>
                <a:spcPts val="0"/>
              </a:spcBef>
              <a:buNone/>
            </a:pPr>
            <a:r>
              <a:rPr lang="en-US" sz="1400" dirty="0"/>
              <a:t>(</a:t>
            </a:r>
            <a:r>
              <a:rPr lang="en-US" sz="1400" dirty="0" err="1"/>
              <a:t>outfile</a:t>
            </a:r>
            <a:r>
              <a:rPr lang="en-US" sz="1400" dirty="0"/>
              <a:t>=DEFAULT) [</a:t>
            </a:r>
            <a:r>
              <a:rPr lang="en-US" sz="1400" dirty="0" err="1"/>
              <a:t>filenam</a:t>
            </a:r>
            <a:r>
              <a:rPr lang="en-US" sz="1400" dirty="0"/>
              <a:t>] Name of the output barycenter corrected FITS Event File or DEFAULT to use stem (used only if </a:t>
            </a:r>
            <a:r>
              <a:rPr lang="en-US" sz="1400" dirty="0" err="1"/>
              <a:t>barycorr</a:t>
            </a:r>
            <a:r>
              <a:rPr lang="en-US" sz="1400" dirty="0"/>
              <a:t>=yes).</a:t>
            </a:r>
            <a:endParaRPr lang="is-IS" sz="1050" b="1" dirty="0"/>
          </a:p>
          <a:p>
            <a:pPr marL="0" indent="0">
              <a:lnSpc>
                <a:spcPct val="100000"/>
              </a:lnSpc>
              <a:spcBef>
                <a:spcPts val="0"/>
              </a:spcBef>
              <a:buNone/>
            </a:pPr>
            <a:endParaRPr lang="is-IS" sz="1000" dirty="0"/>
          </a:p>
        </p:txBody>
      </p:sp>
    </p:spTree>
    <p:extLst>
      <p:ext uri="{BB962C8B-B14F-4D97-AF65-F5344CB8AC3E}">
        <p14:creationId xmlns:p14="http://schemas.microsoft.com/office/powerpoint/2010/main" val="1893614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Step-by-Step: </a:t>
            </a:r>
            <a:r>
              <a:rPr lang="en-US" dirty="0" err="1">
                <a:solidFill>
                  <a:schemeClr val="tx1"/>
                </a:solidFill>
              </a:rPr>
              <a:t>nuproducts</a:t>
            </a:r>
            <a:r>
              <a:rPr lang="en-US" dirty="0">
                <a:solidFill>
                  <a:schemeClr val="tx1"/>
                </a:solidFill>
              </a:rPr>
              <a:t> output</a:t>
            </a:r>
          </a:p>
        </p:txBody>
      </p:sp>
      <p:pic>
        <p:nvPicPr>
          <p:cNvPr id="4" name="Content Placeholder 3"/>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612641" y="1454515"/>
            <a:ext cx="7071561" cy="2421400"/>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2641" y="3967530"/>
            <a:ext cx="3089041" cy="244903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2661" y="3968050"/>
            <a:ext cx="3076341" cy="2448516"/>
          </a:xfrm>
          <a:prstGeom prst="rect">
            <a:avLst/>
          </a:prstGeom>
        </p:spPr>
      </p:pic>
      <p:sp>
        <p:nvSpPr>
          <p:cNvPr id="7" name="TextBox 6"/>
          <p:cNvSpPr txBox="1"/>
          <p:nvPr/>
        </p:nvSpPr>
        <p:spPr>
          <a:xfrm>
            <a:off x="8684201" y="1454515"/>
            <a:ext cx="1665170" cy="2123658"/>
          </a:xfrm>
          <a:prstGeom prst="rect">
            <a:avLst/>
          </a:prstGeom>
          <a:noFill/>
        </p:spPr>
        <p:txBody>
          <a:bodyPr wrap="square" rtlCol="0">
            <a:spAutoFit/>
          </a:bodyPr>
          <a:lstStyle/>
          <a:p>
            <a:r>
              <a:rPr lang="en-US" sz="1200" dirty="0"/>
              <a:t>Background light curve</a:t>
            </a:r>
          </a:p>
          <a:p>
            <a:r>
              <a:rPr lang="en-US" sz="1200" dirty="0"/>
              <a:t>Background spectrum</a:t>
            </a:r>
          </a:p>
          <a:p>
            <a:endParaRPr lang="en-US" sz="1200" dirty="0"/>
          </a:p>
          <a:p>
            <a:endParaRPr lang="en-US" sz="1200" dirty="0"/>
          </a:p>
          <a:p>
            <a:r>
              <a:rPr lang="en-US" sz="1200" dirty="0"/>
              <a:t>Off axis file</a:t>
            </a:r>
          </a:p>
          <a:p>
            <a:endParaRPr lang="en-US" sz="1200" dirty="0"/>
          </a:p>
          <a:p>
            <a:r>
              <a:rPr lang="en-US" sz="1200" dirty="0"/>
              <a:t>Fits image</a:t>
            </a:r>
          </a:p>
          <a:p>
            <a:r>
              <a:rPr lang="en-US" sz="1200" dirty="0"/>
              <a:t>Effective area file</a:t>
            </a:r>
          </a:p>
          <a:p>
            <a:r>
              <a:rPr lang="en-US" sz="1200" dirty="0"/>
              <a:t>Source light curve</a:t>
            </a:r>
          </a:p>
          <a:p>
            <a:r>
              <a:rPr lang="en-US" sz="1200" dirty="0"/>
              <a:t>Source spectrum</a:t>
            </a:r>
          </a:p>
          <a:p>
            <a:r>
              <a:rPr lang="en-US" sz="1200" dirty="0"/>
              <a:t>RMF</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1882" y="4000922"/>
            <a:ext cx="2226243" cy="2253855"/>
          </a:xfrm>
          <a:prstGeom prst="rect">
            <a:avLst/>
          </a:prstGeom>
        </p:spPr>
      </p:pic>
    </p:spTree>
    <p:extLst>
      <p:ext uri="{BB962C8B-B14F-4D97-AF65-F5344CB8AC3E}">
        <p14:creationId xmlns:p14="http://schemas.microsoft.com/office/powerpoint/2010/main" val="127073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ARF</a:t>
            </a:r>
          </a:p>
        </p:txBody>
      </p:sp>
      <p:pic>
        <p:nvPicPr>
          <p:cNvPr id="6" name="Content Placeholder 5"/>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962601" y="1427956"/>
            <a:ext cx="8495192" cy="4897158"/>
          </a:xfrm>
        </p:spPr>
      </p:pic>
    </p:spTree>
    <p:extLst>
      <p:ext uri="{BB962C8B-B14F-4D97-AF65-F5344CB8AC3E}">
        <p14:creationId xmlns:p14="http://schemas.microsoft.com/office/powerpoint/2010/main" val="1186271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Nuexpomap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1692117"/>
            <a:ext cx="4177643" cy="2388414"/>
          </a:xfrm>
        </p:spPr>
      </p:pic>
      <p:sp>
        <p:nvSpPr>
          <p:cNvPr id="5" name="TextBox 4"/>
          <p:cNvSpPr txBox="1"/>
          <p:nvPr/>
        </p:nvSpPr>
        <p:spPr>
          <a:xfrm>
            <a:off x="688519" y="4333941"/>
            <a:ext cx="4477004" cy="1200329"/>
          </a:xfrm>
          <a:prstGeom prst="rect">
            <a:avLst/>
          </a:prstGeom>
          <a:noFill/>
        </p:spPr>
        <p:txBody>
          <a:bodyPr wrap="square" rtlCol="0">
            <a:spAutoFit/>
          </a:bodyPr>
          <a:lstStyle/>
          <a:p>
            <a:r>
              <a:rPr lang="en-US" dirty="0"/>
              <a:t>This minimum set of commands will give you an exposure map vignetting corrected at 10 </a:t>
            </a:r>
            <a:r>
              <a:rPr lang="en-US" dirty="0" err="1"/>
              <a:t>keV</a:t>
            </a:r>
            <a:r>
              <a:rPr lang="en-US" dirty="0"/>
              <a:t> with a the off axis angle binned at 5 pixels.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3915" y="1323209"/>
            <a:ext cx="4341613" cy="4729741"/>
          </a:xfrm>
          <a:prstGeom prst="rect">
            <a:avLst/>
          </a:prstGeom>
        </p:spPr>
      </p:pic>
    </p:spTree>
    <p:extLst>
      <p:ext uri="{BB962C8B-B14F-4D97-AF65-F5344CB8AC3E}">
        <p14:creationId xmlns:p14="http://schemas.microsoft.com/office/powerpoint/2010/main" val="1738229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Nuexpomap</a:t>
            </a:r>
            <a:r>
              <a:rPr lang="en-US" dirty="0"/>
              <a:t> important parameters</a:t>
            </a:r>
          </a:p>
        </p:txBody>
      </p:sp>
      <p:sp>
        <p:nvSpPr>
          <p:cNvPr id="3" name="Content Placeholder 2"/>
          <p:cNvSpPr>
            <a:spLocks noGrp="1"/>
          </p:cNvSpPr>
          <p:nvPr>
            <p:ph idx="1"/>
          </p:nvPr>
        </p:nvSpPr>
        <p:spPr/>
        <p:txBody>
          <a:bodyPr>
            <a:normAutofit/>
          </a:bodyPr>
          <a:lstStyle/>
          <a:p>
            <a:pPr marL="0" indent="0">
              <a:buNone/>
            </a:pPr>
            <a:r>
              <a:rPr lang="en-US" sz="2400" dirty="0"/>
              <a:t>(</a:t>
            </a:r>
            <a:r>
              <a:rPr lang="en-US" sz="2400" dirty="0" err="1"/>
              <a:t>vignflag</a:t>
            </a:r>
            <a:r>
              <a:rPr lang="en-US" sz="2400" dirty="0"/>
              <a:t>=yes) [</a:t>
            </a:r>
            <a:r>
              <a:rPr lang="en-US" sz="2400" dirty="0" err="1"/>
              <a:t>boolean</a:t>
            </a:r>
            <a:r>
              <a:rPr lang="en-US" sz="2400" dirty="0"/>
              <a:t>]</a:t>
            </a:r>
          </a:p>
          <a:p>
            <a:pPr marL="0" indent="0">
              <a:buNone/>
            </a:pPr>
            <a:r>
              <a:rPr lang="en-US" sz="2400" dirty="0"/>
              <a:t>          If set to yes, the vignetting correction is applied.</a:t>
            </a:r>
          </a:p>
          <a:p>
            <a:pPr marL="0" indent="0">
              <a:buNone/>
            </a:pPr>
            <a:endParaRPr lang="en-US" sz="2400" dirty="0"/>
          </a:p>
          <a:p>
            <a:pPr marL="0" indent="0">
              <a:buNone/>
            </a:pPr>
            <a:r>
              <a:rPr lang="en-US" sz="2400" dirty="0"/>
              <a:t>(energy = 10) [real]</a:t>
            </a:r>
          </a:p>
          <a:p>
            <a:pPr marL="0" indent="0">
              <a:buNone/>
            </a:pPr>
            <a:r>
              <a:rPr lang="en-US" sz="2400" dirty="0"/>
              <a:t>          Energy value for vignetting calculation (</a:t>
            </a:r>
            <a:r>
              <a:rPr lang="en-US" sz="2400" dirty="0" err="1"/>
              <a:t>keV</a:t>
            </a:r>
            <a:r>
              <a:rPr lang="en-US" sz="2400" dirty="0"/>
              <a:t>).</a:t>
            </a:r>
          </a:p>
          <a:p>
            <a:pPr marL="0" indent="0">
              <a:buNone/>
            </a:pPr>
            <a:br>
              <a:rPr lang="en-US" sz="2400" dirty="0"/>
            </a:br>
            <a:r>
              <a:rPr lang="en-US" sz="2400" dirty="0"/>
              <a:t> (</a:t>
            </a:r>
            <a:r>
              <a:rPr lang="en-US" sz="2400" dirty="0" err="1"/>
              <a:t>pixbin</a:t>
            </a:r>
            <a:r>
              <a:rPr lang="en-US" sz="2400" dirty="0"/>
              <a:t> = 5) [integer]</a:t>
            </a:r>
          </a:p>
          <a:p>
            <a:pPr marL="0" indent="0">
              <a:buNone/>
            </a:pPr>
            <a:r>
              <a:rPr lang="en-US" sz="2400" dirty="0"/>
              <a:t>          Bin size of aspect histogram in pixels (pixel size = 2.46 </a:t>
            </a:r>
            <a:r>
              <a:rPr lang="en-US" sz="2400" dirty="0" err="1"/>
              <a:t>arcsec</a:t>
            </a:r>
            <a:r>
              <a:rPr lang="en-US" sz="2400" dirty="0"/>
              <a:t>).</a:t>
            </a:r>
          </a:p>
          <a:p>
            <a:pPr marL="0" indent="0">
              <a:buNone/>
            </a:pPr>
            <a:endParaRPr lang="en-US" sz="2400" dirty="0"/>
          </a:p>
          <a:p>
            <a:pPr marL="0" indent="0">
              <a:lnSpc>
                <a:spcPct val="100000"/>
              </a:lnSpc>
              <a:spcBef>
                <a:spcPts val="0"/>
              </a:spcBef>
              <a:buNone/>
            </a:pPr>
            <a:endParaRPr lang="en-US" sz="2400" dirty="0"/>
          </a:p>
        </p:txBody>
      </p:sp>
    </p:spTree>
    <p:extLst>
      <p:ext uri="{BB962C8B-B14F-4D97-AF65-F5344CB8AC3E}">
        <p14:creationId xmlns:p14="http://schemas.microsoft.com/office/powerpoint/2010/main" val="745223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Non-regular </a:t>
            </a:r>
            <a:r>
              <a:rPr lang="en-US" dirty="0" err="1"/>
              <a:t>NuSTAR</a:t>
            </a:r>
            <a:r>
              <a:rPr lang="en-US" dirty="0"/>
              <a:t> reductions</a:t>
            </a:r>
          </a:p>
        </p:txBody>
      </p:sp>
      <p:sp>
        <p:nvSpPr>
          <p:cNvPr id="3" name="Content Placeholder 2"/>
          <p:cNvSpPr>
            <a:spLocks noGrp="1"/>
          </p:cNvSpPr>
          <p:nvPr>
            <p:ph sz="quarter" idx="13"/>
          </p:nvPr>
        </p:nvSpPr>
        <p:spPr/>
        <p:txBody>
          <a:bodyPr/>
          <a:lstStyle/>
          <a:p>
            <a:r>
              <a:rPr lang="en-US" dirty="0"/>
              <a:t>Mode 6</a:t>
            </a:r>
          </a:p>
          <a:p>
            <a:r>
              <a:rPr lang="en-US" dirty="0"/>
              <a:t>Stray Light</a:t>
            </a:r>
          </a:p>
          <a:p>
            <a:r>
              <a:rPr lang="en-US" dirty="0" err="1"/>
              <a:t>nuskybkg</a:t>
            </a:r>
            <a:endParaRPr lang="en-US" dirty="0"/>
          </a:p>
        </p:txBody>
      </p:sp>
    </p:spTree>
    <p:extLst>
      <p:ext uri="{BB962C8B-B14F-4D97-AF65-F5344CB8AC3E}">
        <p14:creationId xmlns:p14="http://schemas.microsoft.com/office/powerpoint/2010/main" val="953101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“Mode 6”?!</a:t>
            </a:r>
          </a:p>
        </p:txBody>
      </p:sp>
      <p:sp>
        <p:nvSpPr>
          <p:cNvPr id="3" name="Content Placeholder 2"/>
          <p:cNvSpPr>
            <a:spLocks noGrp="1"/>
          </p:cNvSpPr>
          <p:nvPr>
            <p:ph sz="quarter" idx="13"/>
          </p:nvPr>
        </p:nvSpPr>
        <p:spPr/>
        <p:txBody>
          <a:bodyPr/>
          <a:lstStyle/>
          <a:p>
            <a:pPr marL="0" indent="0">
              <a:buNone/>
            </a:pPr>
            <a:r>
              <a:rPr lang="en-US" dirty="0"/>
              <a:t>In ‘</a:t>
            </a:r>
            <a:r>
              <a:rPr lang="en-US" dirty="0" err="1"/>
              <a:t>nupipelin</a:t>
            </a:r>
            <a:r>
              <a:rPr lang="en-US" dirty="0"/>
              <a:t>’ there is a setting </a:t>
            </a:r>
            <a:r>
              <a:rPr lang="en-US" i="1" dirty="0" err="1"/>
              <a:t>obsmode</a:t>
            </a:r>
            <a:r>
              <a:rPr lang="en-US" i="1" dirty="0"/>
              <a:t>=</a:t>
            </a:r>
          </a:p>
          <a:p>
            <a:r>
              <a:rPr lang="en-US" dirty="0"/>
              <a:t>01 – SCIENCE: science data</a:t>
            </a:r>
          </a:p>
          <a:p>
            <a:r>
              <a:rPr lang="en-US" dirty="0"/>
              <a:t>02 – OCCULTATION: occultation data</a:t>
            </a:r>
          </a:p>
          <a:p>
            <a:r>
              <a:rPr lang="en-US" dirty="0"/>
              <a:t>03 – SLEW: slew data</a:t>
            </a:r>
          </a:p>
          <a:p>
            <a:r>
              <a:rPr lang="en-US" dirty="0"/>
              <a:t>04 – SAA: SAA data</a:t>
            </a:r>
          </a:p>
          <a:p>
            <a:r>
              <a:rPr lang="en-US" dirty="0"/>
              <a:t>05 – CALIBRATION: Calibration source data </a:t>
            </a:r>
          </a:p>
          <a:p>
            <a:r>
              <a:rPr lang="en-US" dirty="0"/>
              <a:t>06 – SCIENCE_SC: Science Spacecraft = Mode 6!!</a:t>
            </a:r>
          </a:p>
        </p:txBody>
      </p:sp>
    </p:spTree>
    <p:extLst>
      <p:ext uri="{BB962C8B-B14F-4D97-AF65-F5344CB8AC3E}">
        <p14:creationId xmlns:p14="http://schemas.microsoft.com/office/powerpoint/2010/main" val="176256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a:t>
            </a:r>
            <a:r>
              <a:rPr lang="en-US" i="1" dirty="0"/>
              <a:t>is</a:t>
            </a:r>
            <a:r>
              <a:rPr lang="en-US" dirty="0"/>
              <a:t> mode 6?!</a:t>
            </a:r>
          </a:p>
        </p:txBody>
      </p:sp>
      <p:sp>
        <p:nvSpPr>
          <p:cNvPr id="3" name="Content Placeholder 2"/>
          <p:cNvSpPr>
            <a:spLocks noGrp="1"/>
          </p:cNvSpPr>
          <p:nvPr>
            <p:ph sz="quarter" idx="13"/>
          </p:nvPr>
        </p:nvSpPr>
        <p:spPr>
          <a:xfrm>
            <a:off x="2152651" y="1897889"/>
            <a:ext cx="4899446" cy="4047067"/>
          </a:xfrm>
        </p:spPr>
        <p:txBody>
          <a:bodyPr>
            <a:normAutofit fontScale="70000" lnSpcReduction="20000"/>
          </a:bodyPr>
          <a:lstStyle/>
          <a:p>
            <a:r>
              <a:rPr lang="en-US" dirty="0"/>
              <a:t>Normal “mode 1” science mode is aspect reconstructed using CHU (camera head unit) #4 </a:t>
            </a:r>
          </a:p>
          <a:p>
            <a:r>
              <a:rPr lang="en-US" dirty="0"/>
              <a:t>“Mode 6” is when the aspect reconstruction is performed by the SC bus, which is not as accurate as CHU4.</a:t>
            </a:r>
          </a:p>
          <a:p>
            <a:pPr lvl="1"/>
            <a:r>
              <a:rPr lang="en-US" dirty="0"/>
              <a:t>SC bus not able to account for the source location in the optics.</a:t>
            </a:r>
          </a:p>
          <a:p>
            <a:pPr lvl="1"/>
            <a:r>
              <a:rPr lang="en-US" dirty="0"/>
              <a:t>Thermal deformations of CHU1,2 &amp; 3 mounting</a:t>
            </a:r>
          </a:p>
          <a:p>
            <a:r>
              <a:rPr lang="en-US" dirty="0"/>
              <a:t>When does Mode 6 occur? When CHU4 is blinded:</a:t>
            </a:r>
          </a:p>
          <a:p>
            <a:pPr lvl="1"/>
            <a:r>
              <a:rPr lang="en-US" dirty="0"/>
              <a:t>Sun</a:t>
            </a:r>
          </a:p>
          <a:p>
            <a:pPr lvl="1"/>
            <a:r>
              <a:rPr lang="en-US" dirty="0"/>
              <a:t>Earth</a:t>
            </a:r>
          </a:p>
          <a:p>
            <a:pPr lvl="1"/>
            <a:r>
              <a:rPr lang="en-US" dirty="0"/>
              <a:t>Moon</a:t>
            </a:r>
          </a:p>
          <a:p>
            <a:pPr lvl="1"/>
            <a:r>
              <a:rPr lang="en-US" dirty="0"/>
              <a:t>Continuous viewing zone</a:t>
            </a:r>
          </a:p>
        </p:txBody>
      </p:sp>
      <p:sp>
        <p:nvSpPr>
          <p:cNvPr id="4" name="Rectangle 3"/>
          <p:cNvSpPr/>
          <p:nvPr/>
        </p:nvSpPr>
        <p:spPr>
          <a:xfrm>
            <a:off x="7982553" y="2406315"/>
            <a:ext cx="1530417" cy="259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82553" y="4870383"/>
            <a:ext cx="1530417" cy="721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SC bus</a:t>
            </a:r>
          </a:p>
        </p:txBody>
      </p:sp>
      <p:sp>
        <p:nvSpPr>
          <p:cNvPr id="6" name="Rectangle 5"/>
          <p:cNvSpPr/>
          <p:nvPr/>
        </p:nvSpPr>
        <p:spPr>
          <a:xfrm>
            <a:off x="8598568" y="2666197"/>
            <a:ext cx="288758" cy="22041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0800000">
            <a:off x="8516754" y="1882596"/>
            <a:ext cx="413886" cy="519763"/>
          </a:xfrm>
          <a:prstGeom prst="trapezoi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5400000">
            <a:off x="7765982" y="4888144"/>
            <a:ext cx="413886" cy="519763"/>
          </a:xfrm>
          <a:prstGeom prst="trapezoi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apezoid 8"/>
          <p:cNvSpPr/>
          <p:nvPr/>
        </p:nvSpPr>
        <p:spPr>
          <a:xfrm rot="16200000">
            <a:off x="9315654" y="4908989"/>
            <a:ext cx="413886" cy="519763"/>
          </a:xfrm>
          <a:prstGeom prst="trapezoi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p:cNvSpPr/>
          <p:nvPr/>
        </p:nvSpPr>
        <p:spPr>
          <a:xfrm>
            <a:off x="8538983" y="5375814"/>
            <a:ext cx="413886" cy="519763"/>
          </a:xfrm>
          <a:prstGeom prst="trapezoi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867232" y="1967435"/>
            <a:ext cx="716863" cy="369332"/>
          </a:xfrm>
          <a:prstGeom prst="rect">
            <a:avLst/>
          </a:prstGeom>
          <a:noFill/>
        </p:spPr>
        <p:txBody>
          <a:bodyPr wrap="none" rtlCol="0">
            <a:spAutoFit/>
          </a:bodyPr>
          <a:lstStyle/>
          <a:p>
            <a:r>
              <a:rPr lang="en-US" dirty="0"/>
              <a:t>CHU4</a:t>
            </a:r>
          </a:p>
        </p:txBody>
      </p:sp>
      <p:sp>
        <p:nvSpPr>
          <p:cNvPr id="12" name="TextBox 11"/>
          <p:cNvSpPr txBox="1"/>
          <p:nvPr/>
        </p:nvSpPr>
        <p:spPr>
          <a:xfrm>
            <a:off x="7056908" y="4971390"/>
            <a:ext cx="716863" cy="369332"/>
          </a:xfrm>
          <a:prstGeom prst="rect">
            <a:avLst/>
          </a:prstGeom>
          <a:noFill/>
        </p:spPr>
        <p:txBody>
          <a:bodyPr wrap="none" rtlCol="0">
            <a:spAutoFit/>
          </a:bodyPr>
          <a:lstStyle/>
          <a:p>
            <a:r>
              <a:rPr lang="en-US" dirty="0"/>
              <a:t>CHU1</a:t>
            </a:r>
          </a:p>
        </p:txBody>
      </p:sp>
      <p:sp>
        <p:nvSpPr>
          <p:cNvPr id="13" name="TextBox 12"/>
          <p:cNvSpPr txBox="1"/>
          <p:nvPr/>
        </p:nvSpPr>
        <p:spPr>
          <a:xfrm>
            <a:off x="8471125" y="5815855"/>
            <a:ext cx="716863" cy="369332"/>
          </a:xfrm>
          <a:prstGeom prst="rect">
            <a:avLst/>
          </a:prstGeom>
          <a:noFill/>
        </p:spPr>
        <p:txBody>
          <a:bodyPr wrap="none" rtlCol="0">
            <a:spAutoFit/>
          </a:bodyPr>
          <a:lstStyle/>
          <a:p>
            <a:r>
              <a:rPr lang="en-US" dirty="0"/>
              <a:t>CHU2</a:t>
            </a:r>
          </a:p>
        </p:txBody>
      </p:sp>
      <p:sp>
        <p:nvSpPr>
          <p:cNvPr id="14" name="TextBox 13"/>
          <p:cNvSpPr txBox="1"/>
          <p:nvPr/>
        </p:nvSpPr>
        <p:spPr>
          <a:xfrm>
            <a:off x="9787290" y="4967675"/>
            <a:ext cx="716863" cy="369332"/>
          </a:xfrm>
          <a:prstGeom prst="rect">
            <a:avLst/>
          </a:prstGeom>
          <a:noFill/>
        </p:spPr>
        <p:txBody>
          <a:bodyPr wrap="none" rtlCol="0">
            <a:spAutoFit/>
          </a:bodyPr>
          <a:lstStyle/>
          <a:p>
            <a:r>
              <a:rPr lang="en-US" dirty="0"/>
              <a:t>CHU3</a:t>
            </a:r>
          </a:p>
        </p:txBody>
      </p:sp>
    </p:spTree>
    <p:extLst>
      <p:ext uri="{BB962C8B-B14F-4D97-AF65-F5344CB8AC3E}">
        <p14:creationId xmlns:p14="http://schemas.microsoft.com/office/powerpoint/2010/main" val="1017956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 6 (or SC mode)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262" y="2748248"/>
            <a:ext cx="3637964" cy="2568989"/>
          </a:xfrm>
          <a:prstGeom prst="rect">
            <a:avLst/>
          </a:prstGeom>
        </p:spPr>
      </p:pic>
      <p:pic>
        <p:nvPicPr>
          <p:cNvPr id="7" name="Content Placeholder 4">
            <a:extLst>
              <a:ext uri="{FF2B5EF4-FFF2-40B4-BE49-F238E27FC236}">
                <a16:creationId xmlns:a16="http://schemas.microsoft.com/office/drawing/2014/main" id="{356D650A-3E33-7E35-AB5E-9D0F8F3564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6612" y="1850708"/>
            <a:ext cx="7478126" cy="4002087"/>
          </a:xfrm>
          <a:prstGeom prst="rect">
            <a:avLst/>
          </a:prstGeom>
        </p:spPr>
      </p:pic>
      <p:sp>
        <p:nvSpPr>
          <p:cNvPr id="8" name="TextBox 7">
            <a:extLst>
              <a:ext uri="{FF2B5EF4-FFF2-40B4-BE49-F238E27FC236}">
                <a16:creationId xmlns:a16="http://schemas.microsoft.com/office/drawing/2014/main" id="{9B7D4882-04EF-D49D-F2D4-B2DB2C5BF4C3}"/>
              </a:ext>
            </a:extLst>
          </p:cNvPr>
          <p:cNvSpPr txBox="1"/>
          <p:nvPr/>
        </p:nvSpPr>
        <p:spPr>
          <a:xfrm>
            <a:off x="4570956" y="1850707"/>
            <a:ext cx="668773" cy="369332"/>
          </a:xfrm>
          <a:prstGeom prst="rect">
            <a:avLst/>
          </a:prstGeom>
          <a:noFill/>
        </p:spPr>
        <p:txBody>
          <a:bodyPr wrap="none" rtlCol="0">
            <a:spAutoFit/>
          </a:bodyPr>
          <a:lstStyle/>
          <a:p>
            <a:r>
              <a:rPr lang="en-US"/>
              <a:t>DET1</a:t>
            </a:r>
          </a:p>
        </p:txBody>
      </p:sp>
      <p:sp>
        <p:nvSpPr>
          <p:cNvPr id="9" name="TextBox 8">
            <a:extLst>
              <a:ext uri="{FF2B5EF4-FFF2-40B4-BE49-F238E27FC236}">
                <a16:creationId xmlns:a16="http://schemas.microsoft.com/office/drawing/2014/main" id="{C8670DEF-5470-945A-268D-2EC8D7DE2B83}"/>
              </a:ext>
            </a:extLst>
          </p:cNvPr>
          <p:cNvSpPr txBox="1"/>
          <p:nvPr/>
        </p:nvSpPr>
        <p:spPr>
          <a:xfrm>
            <a:off x="6744661" y="1850707"/>
            <a:ext cx="668773" cy="369332"/>
          </a:xfrm>
          <a:prstGeom prst="rect">
            <a:avLst/>
          </a:prstGeom>
          <a:noFill/>
        </p:spPr>
        <p:txBody>
          <a:bodyPr wrap="none" rtlCol="0">
            <a:spAutoFit/>
          </a:bodyPr>
          <a:lstStyle/>
          <a:p>
            <a:r>
              <a:rPr lang="en-US" dirty="0"/>
              <a:t>DET2</a:t>
            </a:r>
          </a:p>
        </p:txBody>
      </p:sp>
      <p:sp>
        <p:nvSpPr>
          <p:cNvPr id="10" name="TextBox 9">
            <a:extLst>
              <a:ext uri="{FF2B5EF4-FFF2-40B4-BE49-F238E27FC236}">
                <a16:creationId xmlns:a16="http://schemas.microsoft.com/office/drawing/2014/main" id="{C7A24260-40B4-4A77-2EA2-3865CCA4C2BC}"/>
              </a:ext>
            </a:extLst>
          </p:cNvPr>
          <p:cNvSpPr txBox="1"/>
          <p:nvPr/>
        </p:nvSpPr>
        <p:spPr>
          <a:xfrm>
            <a:off x="9392508" y="1850707"/>
            <a:ext cx="522900" cy="369332"/>
          </a:xfrm>
          <a:prstGeom prst="rect">
            <a:avLst/>
          </a:prstGeom>
          <a:noFill/>
        </p:spPr>
        <p:txBody>
          <a:bodyPr wrap="none" rtlCol="0">
            <a:spAutoFit/>
          </a:bodyPr>
          <a:lstStyle/>
          <a:p>
            <a:r>
              <a:rPr lang="en-US" dirty="0">
                <a:solidFill>
                  <a:schemeClr val="bg1"/>
                </a:solidFill>
              </a:rPr>
              <a:t>SKY</a:t>
            </a:r>
          </a:p>
        </p:txBody>
      </p:sp>
      <p:sp>
        <p:nvSpPr>
          <p:cNvPr id="11" name="Right Arrow 10">
            <a:extLst>
              <a:ext uri="{FF2B5EF4-FFF2-40B4-BE49-F238E27FC236}">
                <a16:creationId xmlns:a16="http://schemas.microsoft.com/office/drawing/2014/main" id="{111D182B-C0E0-2767-6692-60D0AEDD14E0}"/>
              </a:ext>
            </a:extLst>
          </p:cNvPr>
          <p:cNvSpPr/>
          <p:nvPr/>
        </p:nvSpPr>
        <p:spPr>
          <a:xfrm>
            <a:off x="6292273" y="5852794"/>
            <a:ext cx="904775" cy="64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MAST</a:t>
            </a:r>
          </a:p>
        </p:txBody>
      </p:sp>
      <p:sp>
        <p:nvSpPr>
          <p:cNvPr id="12" name="Right Arrow 11">
            <a:extLst>
              <a:ext uri="{FF2B5EF4-FFF2-40B4-BE49-F238E27FC236}">
                <a16:creationId xmlns:a16="http://schemas.microsoft.com/office/drawing/2014/main" id="{986D16A3-DD72-521E-ECBA-26E1C03796E7}"/>
              </a:ext>
            </a:extLst>
          </p:cNvPr>
          <p:cNvSpPr/>
          <p:nvPr/>
        </p:nvSpPr>
        <p:spPr>
          <a:xfrm>
            <a:off x="8940120" y="5844655"/>
            <a:ext cx="1386742" cy="64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 - jitter</a:t>
            </a:r>
          </a:p>
        </p:txBody>
      </p:sp>
      <p:cxnSp>
        <p:nvCxnSpPr>
          <p:cNvPr id="13" name="Straight Connector 12">
            <a:extLst>
              <a:ext uri="{FF2B5EF4-FFF2-40B4-BE49-F238E27FC236}">
                <a16:creationId xmlns:a16="http://schemas.microsoft.com/office/drawing/2014/main" id="{9EF11CC2-B4E9-2FCF-CC05-0E4627E1CA9C}"/>
              </a:ext>
            </a:extLst>
          </p:cNvPr>
          <p:cNvCxnSpPr/>
          <p:nvPr/>
        </p:nvCxnSpPr>
        <p:spPr>
          <a:xfrm flipV="1">
            <a:off x="8940121" y="1597318"/>
            <a:ext cx="3048905" cy="48955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636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CALDB - Calibration Data Base</a:t>
            </a:r>
          </a:p>
        </p:txBody>
      </p:sp>
      <p:sp>
        <p:nvSpPr>
          <p:cNvPr id="3" name="Content Placeholder 2"/>
          <p:cNvSpPr>
            <a:spLocks noGrp="1"/>
          </p:cNvSpPr>
          <p:nvPr>
            <p:ph idx="1"/>
          </p:nvPr>
        </p:nvSpPr>
        <p:spPr>
          <a:xfrm>
            <a:off x="737750" y="1373680"/>
            <a:ext cx="10515600" cy="4351338"/>
          </a:xfrm>
        </p:spPr>
        <p:txBody>
          <a:bodyPr/>
          <a:lstStyle/>
          <a:p>
            <a:r>
              <a:rPr lang="en-US" dirty="0"/>
              <a:t>Every mission has a CALDB</a:t>
            </a:r>
          </a:p>
          <a:p>
            <a:r>
              <a:rPr lang="en-US" dirty="0"/>
              <a:t>Missions supported by </a:t>
            </a:r>
            <a:r>
              <a:rPr lang="en-US" dirty="0" err="1"/>
              <a:t>heasarc</a:t>
            </a:r>
            <a:r>
              <a:rPr lang="en-US" dirty="0"/>
              <a:t> have their CALDB hosted at the </a:t>
            </a:r>
            <a:r>
              <a:rPr lang="en-US" dirty="0" err="1"/>
              <a:t>heasarc</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2152" y="2523177"/>
            <a:ext cx="5044340" cy="3561285"/>
          </a:xfrm>
          <a:prstGeom prst="rect">
            <a:avLst/>
          </a:prstGeom>
        </p:spPr>
      </p:pic>
    </p:spTree>
    <p:extLst>
      <p:ext uri="{BB962C8B-B14F-4D97-AF65-F5344CB8AC3E}">
        <p14:creationId xmlns:p14="http://schemas.microsoft.com/office/powerpoint/2010/main" val="1328847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nusplitsc</a:t>
            </a:r>
            <a:r>
              <a:rPr lang="en-US" i="1" dirty="0"/>
              <a:t> – </a:t>
            </a:r>
            <a:r>
              <a:rPr lang="en-US" dirty="0"/>
              <a:t>a </a:t>
            </a:r>
            <a:r>
              <a:rPr lang="en-US" dirty="0" err="1"/>
              <a:t>NuSTAR</a:t>
            </a:r>
            <a:r>
              <a:rPr lang="en-US" dirty="0"/>
              <a:t> </a:t>
            </a:r>
            <a:r>
              <a:rPr lang="en-US" dirty="0" err="1"/>
              <a:t>Ftool</a:t>
            </a:r>
            <a:endParaRPr lang="en-US" i="1" dirty="0"/>
          </a:p>
        </p:txBody>
      </p:sp>
      <p:sp>
        <p:nvSpPr>
          <p:cNvPr id="3" name="Content Placeholder 2"/>
          <p:cNvSpPr>
            <a:spLocks noGrp="1"/>
          </p:cNvSpPr>
          <p:nvPr>
            <p:ph idx="1"/>
          </p:nvPr>
        </p:nvSpPr>
        <p:spPr>
          <a:xfrm>
            <a:off x="1015219" y="1607967"/>
            <a:ext cx="5445215" cy="4568995"/>
          </a:xfrm>
        </p:spPr>
        <p:txBody>
          <a:bodyPr numCol="1">
            <a:noAutofit/>
          </a:bodyPr>
          <a:lstStyle/>
          <a:p>
            <a:pPr marL="0" indent="0">
              <a:spcBef>
                <a:spcPts val="0"/>
              </a:spcBef>
              <a:buNone/>
            </a:pPr>
            <a:r>
              <a:rPr lang="en-US" sz="1400" dirty="0"/>
              <a:t>PARAMETERS</a:t>
            </a:r>
          </a:p>
          <a:p>
            <a:pPr marL="0" indent="0">
              <a:spcBef>
                <a:spcPts val="0"/>
              </a:spcBef>
              <a:buNone/>
            </a:pPr>
            <a:endParaRPr lang="en-US" sz="1400" dirty="0"/>
          </a:p>
          <a:p>
            <a:pPr marL="0" indent="0">
              <a:spcBef>
                <a:spcPts val="0"/>
              </a:spcBef>
              <a:buNone/>
            </a:pPr>
            <a:r>
              <a:rPr lang="en-US" sz="1400" dirty="0"/>
              <a:t>   </a:t>
            </a:r>
            <a:r>
              <a:rPr lang="en-US" sz="1400" dirty="0" err="1">
                <a:solidFill>
                  <a:schemeClr val="bg1">
                    <a:lumMod val="75000"/>
                  </a:schemeClr>
                </a:solidFill>
              </a:rPr>
              <a:t>infile</a:t>
            </a:r>
            <a:r>
              <a:rPr lang="en-US" sz="1400" dirty="0">
                <a:solidFill>
                  <a:schemeClr val="bg1">
                    <a:lumMod val="75000"/>
                  </a:schemeClr>
                </a:solidFill>
              </a:rPr>
              <a:t> [file name]</a:t>
            </a:r>
          </a:p>
          <a:p>
            <a:pPr marL="0" indent="0">
              <a:spcBef>
                <a:spcPts val="0"/>
              </a:spcBef>
              <a:buNone/>
            </a:pPr>
            <a:r>
              <a:rPr lang="en-US" sz="1400" dirty="0">
                <a:solidFill>
                  <a:schemeClr val="bg1">
                    <a:lumMod val="75000"/>
                  </a:schemeClr>
                </a:solidFill>
              </a:rPr>
              <a:t>          Name of the input SCIENCE_SC (06) FITS Cleaned Event File.</a:t>
            </a:r>
          </a:p>
          <a:p>
            <a:pPr marL="0" indent="0">
              <a:spcBef>
                <a:spcPts val="0"/>
              </a:spcBef>
              <a:buNone/>
            </a:pPr>
            <a:endParaRPr lang="en-US" sz="1400" dirty="0">
              <a:solidFill>
                <a:schemeClr val="bg1">
                  <a:lumMod val="75000"/>
                </a:schemeClr>
              </a:solidFill>
            </a:endParaRPr>
          </a:p>
          <a:p>
            <a:pPr marL="0" indent="0">
              <a:spcBef>
                <a:spcPts val="0"/>
              </a:spcBef>
              <a:buNone/>
            </a:pPr>
            <a:r>
              <a:rPr lang="en-US" sz="1400" dirty="0">
                <a:solidFill>
                  <a:schemeClr val="bg1">
                    <a:lumMod val="75000"/>
                  </a:schemeClr>
                </a:solidFill>
              </a:rPr>
              <a:t>   chu123hkfile [file name]</a:t>
            </a:r>
          </a:p>
          <a:p>
            <a:pPr marL="0" indent="0">
              <a:spcBef>
                <a:spcPts val="0"/>
              </a:spcBef>
              <a:buNone/>
            </a:pPr>
            <a:r>
              <a:rPr lang="en-US" sz="1400" dirty="0">
                <a:solidFill>
                  <a:schemeClr val="bg1">
                    <a:lumMod val="75000"/>
                  </a:schemeClr>
                </a:solidFill>
              </a:rPr>
              <a:t>          Name of the input CHU123 Housekeeping FITS File.</a:t>
            </a:r>
          </a:p>
          <a:p>
            <a:pPr marL="0" indent="0">
              <a:spcBef>
                <a:spcPts val="0"/>
              </a:spcBef>
              <a:buNone/>
            </a:pPr>
            <a:endParaRPr lang="en-US" sz="1400" dirty="0">
              <a:solidFill>
                <a:schemeClr val="bg1">
                  <a:lumMod val="75000"/>
                </a:schemeClr>
              </a:solidFill>
            </a:endParaRPr>
          </a:p>
          <a:p>
            <a:pPr marL="0" indent="0">
              <a:spcBef>
                <a:spcPts val="0"/>
              </a:spcBef>
              <a:buNone/>
            </a:pPr>
            <a:r>
              <a:rPr lang="en-US" sz="1400" dirty="0">
                <a:solidFill>
                  <a:schemeClr val="bg1">
                    <a:lumMod val="75000"/>
                  </a:schemeClr>
                </a:solidFill>
              </a:rPr>
              <a:t>   </a:t>
            </a:r>
            <a:r>
              <a:rPr lang="en-US" sz="1400" dirty="0" err="1">
                <a:solidFill>
                  <a:schemeClr val="bg1">
                    <a:lumMod val="75000"/>
                  </a:schemeClr>
                </a:solidFill>
              </a:rPr>
              <a:t>hkfile</a:t>
            </a:r>
            <a:r>
              <a:rPr lang="en-US" sz="1400" dirty="0">
                <a:solidFill>
                  <a:schemeClr val="bg1">
                    <a:lumMod val="75000"/>
                  </a:schemeClr>
                </a:solidFill>
              </a:rPr>
              <a:t> [file name]</a:t>
            </a:r>
          </a:p>
          <a:p>
            <a:pPr marL="0" indent="0">
              <a:spcBef>
                <a:spcPts val="0"/>
              </a:spcBef>
              <a:buNone/>
            </a:pPr>
            <a:r>
              <a:rPr lang="en-US" sz="1400" dirty="0">
                <a:solidFill>
                  <a:schemeClr val="bg1">
                    <a:lumMod val="75000"/>
                  </a:schemeClr>
                </a:solidFill>
              </a:rPr>
              <a:t>          Name of the input Housekeeping FITS File.</a:t>
            </a:r>
          </a:p>
          <a:p>
            <a:pPr marL="0" indent="0">
              <a:spcBef>
                <a:spcPts val="0"/>
              </a:spcBef>
              <a:buNone/>
            </a:pPr>
            <a:endParaRPr lang="en-US" sz="1400" dirty="0">
              <a:solidFill>
                <a:schemeClr val="bg1">
                  <a:lumMod val="75000"/>
                </a:schemeClr>
              </a:solidFill>
            </a:endParaRPr>
          </a:p>
          <a:p>
            <a:pPr marL="0" indent="0">
              <a:spcBef>
                <a:spcPts val="0"/>
              </a:spcBef>
              <a:buNone/>
            </a:pPr>
            <a:r>
              <a:rPr lang="en-US" sz="1400" dirty="0">
                <a:solidFill>
                  <a:schemeClr val="bg1">
                    <a:lumMod val="75000"/>
                  </a:schemeClr>
                </a:solidFill>
              </a:rPr>
              <a:t>   (chu123rangefile=CALDB) [filename]</a:t>
            </a:r>
          </a:p>
          <a:p>
            <a:pPr marL="0" indent="0">
              <a:spcBef>
                <a:spcPts val="0"/>
              </a:spcBef>
              <a:buNone/>
            </a:pPr>
            <a:r>
              <a:rPr lang="en-US" sz="1400" dirty="0">
                <a:solidFill>
                  <a:schemeClr val="bg1">
                    <a:lumMod val="75000"/>
                  </a:schemeClr>
                </a:solidFill>
              </a:rPr>
              <a:t>          Name of the input CHU123RANGE file or CALDB. If set to CALDB</a:t>
            </a:r>
          </a:p>
          <a:p>
            <a:pPr marL="0" indent="0">
              <a:spcBef>
                <a:spcPts val="0"/>
              </a:spcBef>
              <a:buNone/>
            </a:pPr>
            <a:r>
              <a:rPr lang="en-US" sz="1400" dirty="0">
                <a:solidFill>
                  <a:schemeClr val="bg1">
                    <a:lumMod val="75000"/>
                  </a:schemeClr>
                </a:solidFill>
              </a:rPr>
              <a:t>          (default), use the file in the Calibration Database.</a:t>
            </a:r>
          </a:p>
          <a:p>
            <a:pPr marL="0" indent="0">
              <a:spcBef>
                <a:spcPts val="0"/>
              </a:spcBef>
              <a:buNone/>
            </a:pPr>
            <a:endParaRPr lang="en-US" sz="1400" dirty="0"/>
          </a:p>
          <a:p>
            <a:pPr marL="0" indent="0">
              <a:spcBef>
                <a:spcPts val="0"/>
              </a:spcBef>
              <a:buNone/>
            </a:pPr>
            <a:r>
              <a:rPr lang="en-US" sz="1400" dirty="0"/>
              <a:t>   (</a:t>
            </a:r>
            <a:r>
              <a:rPr lang="en-US" sz="1400" dirty="0" err="1"/>
              <a:t>splitmode</a:t>
            </a:r>
            <a:r>
              <a:rPr lang="en-US" sz="1400" dirty="0"/>
              <a:t>=NORMAL) [string]</a:t>
            </a:r>
          </a:p>
          <a:p>
            <a:pPr marL="0" indent="0">
              <a:spcBef>
                <a:spcPts val="0"/>
              </a:spcBef>
              <a:buNone/>
            </a:pPr>
            <a:r>
              <a:rPr lang="en-US" sz="1400" dirty="0"/>
              <a:t>          CHU123 splitting mode (NORMAL, STRICT).</a:t>
            </a:r>
          </a:p>
          <a:p>
            <a:pPr marL="0" indent="0">
              <a:spcBef>
                <a:spcPts val="0"/>
              </a:spcBef>
              <a:buNone/>
            </a:pPr>
            <a:endParaRPr lang="en-US" sz="1400" dirty="0"/>
          </a:p>
          <a:p>
            <a:pPr marL="0" indent="0">
              <a:spcBef>
                <a:spcPts val="0"/>
              </a:spcBef>
              <a:buNone/>
            </a:pPr>
            <a:r>
              <a:rPr lang="en-US" sz="1400" dirty="0"/>
              <a:t>   (</a:t>
            </a:r>
            <a:r>
              <a:rPr lang="en-US" sz="1400" dirty="0" err="1"/>
              <a:t>timecut</a:t>
            </a:r>
            <a:r>
              <a:rPr lang="en-US" sz="1400" dirty="0"/>
              <a:t>=no) [</a:t>
            </a:r>
            <a:r>
              <a:rPr lang="en-US" sz="1400" dirty="0" err="1"/>
              <a:t>boolean</a:t>
            </a:r>
            <a:r>
              <a:rPr lang="en-US" sz="1400" dirty="0"/>
              <a:t>]</a:t>
            </a:r>
          </a:p>
          <a:p>
            <a:pPr marL="0" indent="0">
              <a:spcBef>
                <a:spcPts val="0"/>
              </a:spcBef>
              <a:buNone/>
            </a:pPr>
            <a:r>
              <a:rPr lang="en-US" sz="1400" dirty="0"/>
              <a:t>          If set to yes, the non simultaneous CHU1/CHU2/CHU3 time</a:t>
            </a:r>
          </a:p>
          <a:p>
            <a:pPr marL="0" indent="0">
              <a:spcBef>
                <a:spcPts val="0"/>
              </a:spcBef>
              <a:buNone/>
            </a:pPr>
            <a:r>
              <a:rPr lang="en-US" sz="1400" dirty="0"/>
              <a:t>          intervals are excluded.</a:t>
            </a:r>
          </a:p>
          <a:p>
            <a:pPr marL="0" indent="0">
              <a:spcBef>
                <a:spcPts val="0"/>
              </a:spcBef>
              <a:buNone/>
            </a:pPr>
            <a:endParaRPr lang="en-US" sz="1400" dirty="0"/>
          </a:p>
          <a:p>
            <a:pPr marL="0" indent="0">
              <a:spcBef>
                <a:spcPts val="0"/>
              </a:spcBef>
              <a:buNone/>
            </a:pPr>
            <a:endParaRPr lang="en-US" sz="1400" dirty="0"/>
          </a:p>
          <a:p>
            <a:pPr marL="0" indent="0">
              <a:spcBef>
                <a:spcPts val="0"/>
              </a:spcBef>
              <a:buNone/>
            </a:pPr>
            <a:endParaRPr lang="en-US" sz="1400" dirty="0"/>
          </a:p>
        </p:txBody>
      </p:sp>
      <p:sp>
        <p:nvSpPr>
          <p:cNvPr id="4" name="TextBox 3"/>
          <p:cNvSpPr txBox="1"/>
          <p:nvPr/>
        </p:nvSpPr>
        <p:spPr>
          <a:xfrm>
            <a:off x="7202906" y="1825626"/>
            <a:ext cx="2836445" cy="5078313"/>
          </a:xfrm>
          <a:prstGeom prst="rect">
            <a:avLst/>
          </a:prstGeom>
          <a:noFill/>
        </p:spPr>
        <p:txBody>
          <a:bodyPr wrap="square" rtlCol="0">
            <a:spAutoFit/>
          </a:bodyPr>
          <a:lstStyle/>
          <a:p>
            <a:r>
              <a:rPr lang="en-US" dirty="0"/>
              <a:t>CHU flickering:</a:t>
            </a:r>
          </a:p>
          <a:p>
            <a:r>
              <a:rPr lang="is-IS" dirty="0"/>
              <a:t>…</a:t>
            </a:r>
            <a:r>
              <a:rPr lang="en-US" dirty="0"/>
              <a:t>22211111</a:t>
            </a:r>
            <a:r>
              <a:rPr lang="en-US" dirty="0">
                <a:solidFill>
                  <a:srgbClr val="FF0000"/>
                </a:solidFill>
              </a:rPr>
              <a:t>2</a:t>
            </a:r>
            <a:r>
              <a:rPr lang="en-US" dirty="0"/>
              <a:t>11111</a:t>
            </a:r>
            <a:r>
              <a:rPr lang="en-US" dirty="0">
                <a:solidFill>
                  <a:srgbClr val="FF0000"/>
                </a:solidFill>
              </a:rPr>
              <a:t>2</a:t>
            </a:r>
            <a:r>
              <a:rPr lang="en-US" dirty="0"/>
              <a:t>11111</a:t>
            </a:r>
            <a:r>
              <a:rPr lang="is-IS" dirty="0"/>
              <a:t>…</a:t>
            </a:r>
            <a:endParaRPr lang="en-US" dirty="0"/>
          </a:p>
          <a:p>
            <a:endParaRPr lang="en-US" dirty="0"/>
          </a:p>
          <a:p>
            <a:r>
              <a:rPr lang="en-US" b="1" dirty="0"/>
              <a:t>Strict </a:t>
            </a:r>
            <a:r>
              <a:rPr lang="en-US" dirty="0"/>
              <a:t>will NOT extract a GTI for a CHU solution if it is alone. Will cause data loss.</a:t>
            </a:r>
          </a:p>
          <a:p>
            <a:endParaRPr lang="en-US" dirty="0"/>
          </a:p>
          <a:p>
            <a:r>
              <a:rPr lang="en-US" b="1" dirty="0" err="1"/>
              <a:t>Timecut</a:t>
            </a:r>
            <a:r>
              <a:rPr lang="en-US" dirty="0"/>
              <a:t> can further deal with flickering by excluding non-simultaneous time stamps. Will cause data loss.</a:t>
            </a:r>
          </a:p>
          <a:p>
            <a:endParaRPr lang="en-US" dirty="0"/>
          </a:p>
          <a:p>
            <a:r>
              <a:rPr lang="en-US" dirty="0"/>
              <a:t>Time  CHU1  CHU2</a:t>
            </a:r>
          </a:p>
          <a:p>
            <a:r>
              <a:rPr lang="en-US" dirty="0"/>
              <a:t>	x    x</a:t>
            </a:r>
          </a:p>
          <a:p>
            <a:r>
              <a:rPr lang="en-US" dirty="0"/>
              <a:t>       	x</a:t>
            </a:r>
          </a:p>
          <a:p>
            <a:r>
              <a:rPr lang="en-US" dirty="0"/>
              <a:t>	      x</a:t>
            </a:r>
          </a:p>
          <a:p>
            <a:r>
              <a:rPr lang="en-US" dirty="0"/>
              <a:t>            	x    x</a:t>
            </a:r>
          </a:p>
          <a:p>
            <a:endParaRPr lang="en-US" dirty="0"/>
          </a:p>
        </p:txBody>
      </p:sp>
      <p:cxnSp>
        <p:nvCxnSpPr>
          <p:cNvPr id="6" name="Straight Arrow Connector 5"/>
          <p:cNvCxnSpPr/>
          <p:nvPr/>
        </p:nvCxnSpPr>
        <p:spPr>
          <a:xfrm>
            <a:off x="7549415" y="5476776"/>
            <a:ext cx="0" cy="105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rame 4"/>
          <p:cNvSpPr/>
          <p:nvPr/>
        </p:nvSpPr>
        <p:spPr>
          <a:xfrm>
            <a:off x="8040303" y="5717407"/>
            <a:ext cx="731520" cy="59676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8855130" y="5807631"/>
            <a:ext cx="1391728" cy="369332"/>
          </a:xfrm>
          <a:prstGeom prst="rect">
            <a:avLst/>
          </a:prstGeom>
          <a:noFill/>
        </p:spPr>
        <p:txBody>
          <a:bodyPr wrap="none" rtlCol="0">
            <a:spAutoFit/>
          </a:bodyPr>
          <a:lstStyle/>
          <a:p>
            <a:r>
              <a:rPr lang="en-US" dirty="0"/>
              <a:t>Not included</a:t>
            </a:r>
          </a:p>
        </p:txBody>
      </p:sp>
    </p:spTree>
    <p:extLst>
      <p:ext uri="{BB962C8B-B14F-4D97-AF65-F5344CB8AC3E}">
        <p14:creationId xmlns:p14="http://schemas.microsoft.com/office/powerpoint/2010/main" val="650645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nuscsplit</a:t>
            </a:r>
            <a:endParaRPr lang="en-US" i="1"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6917" y="1771030"/>
            <a:ext cx="7030378" cy="4659308"/>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1272" y="4183286"/>
            <a:ext cx="3182068" cy="2247053"/>
          </a:xfrm>
          <a:prstGeom prst="rect">
            <a:avLst/>
          </a:prstGeom>
        </p:spPr>
      </p:pic>
      <p:sp>
        <p:nvSpPr>
          <p:cNvPr id="5" name="TextBox 4"/>
          <p:cNvSpPr txBox="1"/>
          <p:nvPr/>
        </p:nvSpPr>
        <p:spPr>
          <a:xfrm>
            <a:off x="4010347" y="2075380"/>
            <a:ext cx="716863" cy="369332"/>
          </a:xfrm>
          <a:prstGeom prst="rect">
            <a:avLst/>
          </a:prstGeom>
          <a:noFill/>
        </p:spPr>
        <p:txBody>
          <a:bodyPr wrap="none" rtlCol="0">
            <a:spAutoFit/>
          </a:bodyPr>
          <a:lstStyle/>
          <a:p>
            <a:r>
              <a:rPr lang="en-US" dirty="0">
                <a:solidFill>
                  <a:schemeClr val="bg1"/>
                </a:solidFill>
              </a:rPr>
              <a:t>CHU1</a:t>
            </a:r>
          </a:p>
        </p:txBody>
      </p:sp>
      <p:sp>
        <p:nvSpPr>
          <p:cNvPr id="6" name="TextBox 5"/>
          <p:cNvSpPr txBox="1"/>
          <p:nvPr/>
        </p:nvSpPr>
        <p:spPr>
          <a:xfrm>
            <a:off x="6405389" y="2075380"/>
            <a:ext cx="716863" cy="369332"/>
          </a:xfrm>
          <a:prstGeom prst="rect">
            <a:avLst/>
          </a:prstGeom>
          <a:noFill/>
        </p:spPr>
        <p:txBody>
          <a:bodyPr wrap="none" rtlCol="0">
            <a:spAutoFit/>
          </a:bodyPr>
          <a:lstStyle/>
          <a:p>
            <a:r>
              <a:rPr lang="en-US">
                <a:solidFill>
                  <a:schemeClr val="bg1"/>
                </a:solidFill>
              </a:rPr>
              <a:t>CHU2</a:t>
            </a:r>
            <a:endParaRPr lang="en-US" dirty="0">
              <a:solidFill>
                <a:schemeClr val="bg1"/>
              </a:solidFill>
            </a:endParaRPr>
          </a:p>
        </p:txBody>
      </p:sp>
      <p:sp>
        <p:nvSpPr>
          <p:cNvPr id="7" name="TextBox 6"/>
          <p:cNvSpPr txBox="1"/>
          <p:nvPr/>
        </p:nvSpPr>
        <p:spPr>
          <a:xfrm>
            <a:off x="8769607" y="2075380"/>
            <a:ext cx="716863" cy="369332"/>
          </a:xfrm>
          <a:prstGeom prst="rect">
            <a:avLst/>
          </a:prstGeom>
          <a:noFill/>
        </p:spPr>
        <p:txBody>
          <a:bodyPr wrap="none" rtlCol="0">
            <a:spAutoFit/>
          </a:bodyPr>
          <a:lstStyle/>
          <a:p>
            <a:r>
              <a:rPr lang="en-US" dirty="0">
                <a:solidFill>
                  <a:schemeClr val="bg1"/>
                </a:solidFill>
              </a:rPr>
              <a:t>CHU3</a:t>
            </a:r>
          </a:p>
        </p:txBody>
      </p:sp>
      <p:sp>
        <p:nvSpPr>
          <p:cNvPr id="8" name="TextBox 7"/>
          <p:cNvSpPr txBox="1"/>
          <p:nvPr/>
        </p:nvSpPr>
        <p:spPr>
          <a:xfrm>
            <a:off x="4010346" y="4248049"/>
            <a:ext cx="833883" cy="369332"/>
          </a:xfrm>
          <a:prstGeom prst="rect">
            <a:avLst/>
          </a:prstGeom>
          <a:noFill/>
        </p:spPr>
        <p:txBody>
          <a:bodyPr wrap="none" rtlCol="0">
            <a:spAutoFit/>
          </a:bodyPr>
          <a:lstStyle/>
          <a:p>
            <a:r>
              <a:rPr lang="en-US" dirty="0">
                <a:solidFill>
                  <a:schemeClr val="bg1"/>
                </a:solidFill>
              </a:rPr>
              <a:t>CHU12</a:t>
            </a:r>
          </a:p>
        </p:txBody>
      </p:sp>
      <p:sp>
        <p:nvSpPr>
          <p:cNvPr id="9" name="TextBox 8"/>
          <p:cNvSpPr txBox="1"/>
          <p:nvPr/>
        </p:nvSpPr>
        <p:spPr>
          <a:xfrm>
            <a:off x="6367657" y="4248049"/>
            <a:ext cx="833883" cy="369332"/>
          </a:xfrm>
          <a:prstGeom prst="rect">
            <a:avLst/>
          </a:prstGeom>
          <a:noFill/>
        </p:spPr>
        <p:txBody>
          <a:bodyPr wrap="none" rtlCol="0">
            <a:spAutoFit/>
          </a:bodyPr>
          <a:lstStyle/>
          <a:p>
            <a:r>
              <a:rPr lang="en-US" dirty="0">
                <a:solidFill>
                  <a:schemeClr val="bg1"/>
                </a:solidFill>
              </a:rPr>
              <a:t>CHU13</a:t>
            </a:r>
          </a:p>
        </p:txBody>
      </p:sp>
    </p:spTree>
    <p:extLst>
      <p:ext uri="{BB962C8B-B14F-4D97-AF65-F5344CB8AC3E}">
        <p14:creationId xmlns:p14="http://schemas.microsoft.com/office/powerpoint/2010/main" val="1711901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Stray Light</a:t>
            </a:r>
          </a:p>
        </p:txBody>
      </p:sp>
      <p:sp>
        <p:nvSpPr>
          <p:cNvPr id="3" name="Content Placeholder 2"/>
          <p:cNvSpPr>
            <a:spLocks noGrp="1"/>
          </p:cNvSpPr>
          <p:nvPr>
            <p:ph idx="1"/>
          </p:nvPr>
        </p:nvSpPr>
        <p:spPr>
          <a:xfrm>
            <a:off x="2152650" y="1825625"/>
            <a:ext cx="4482365" cy="1456590"/>
          </a:xfrm>
        </p:spPr>
        <p:txBody>
          <a:bodyPr>
            <a:normAutofit lnSpcReduction="10000"/>
          </a:bodyPr>
          <a:lstStyle/>
          <a:p>
            <a:pPr marL="0" indent="0">
              <a:buNone/>
            </a:pPr>
            <a:r>
              <a:rPr lang="en-US" sz="2000" dirty="0"/>
              <a:t>Stray Light is light that enters through the apertures and reached the focal plane without being interrupted by reflection or absorption. Arrive from angles 2 – 5 </a:t>
            </a:r>
            <a:r>
              <a:rPr lang="en-US" sz="2000" dirty="0" err="1"/>
              <a:t>deg</a:t>
            </a: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5262" y="3435399"/>
            <a:ext cx="5361272" cy="296349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2189" y="2260316"/>
            <a:ext cx="3083830" cy="3655969"/>
          </a:xfrm>
          <a:prstGeom prst="rect">
            <a:avLst/>
          </a:prstGeom>
        </p:spPr>
      </p:pic>
    </p:spTree>
    <p:extLst>
      <p:ext uri="{BB962C8B-B14F-4D97-AF65-F5344CB8AC3E}">
        <p14:creationId xmlns:p14="http://schemas.microsoft.com/office/powerpoint/2010/main" val="161862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Stray Light</a:t>
            </a:r>
          </a:p>
        </p:txBody>
      </p:sp>
      <p:sp>
        <p:nvSpPr>
          <p:cNvPr id="3" name="Content Placeholder 2"/>
          <p:cNvSpPr>
            <a:spLocks noGrp="1"/>
          </p:cNvSpPr>
          <p:nvPr>
            <p:ph idx="1"/>
          </p:nvPr>
        </p:nvSpPr>
        <p:spPr>
          <a:xfrm>
            <a:off x="6096000" y="1787124"/>
            <a:ext cx="3779720" cy="4351338"/>
          </a:xfrm>
        </p:spPr>
        <p:txBody>
          <a:bodyPr/>
          <a:lstStyle/>
          <a:p>
            <a:r>
              <a:rPr lang="en-US" dirty="0"/>
              <a:t>What to do?</a:t>
            </a:r>
          </a:p>
          <a:p>
            <a:pPr lvl="1"/>
            <a:r>
              <a:rPr lang="en-US" dirty="0"/>
              <a:t>Take background from the SL region</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9862" y="2059806"/>
            <a:ext cx="3581360" cy="3460282"/>
          </a:xfrm>
          <a:prstGeom prst="rect">
            <a:avLst/>
          </a:prstGeom>
        </p:spPr>
      </p:pic>
    </p:spTree>
    <p:extLst>
      <p:ext uri="{BB962C8B-B14F-4D97-AF65-F5344CB8AC3E}">
        <p14:creationId xmlns:p14="http://schemas.microsoft.com/office/powerpoint/2010/main" val="335993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nuskybkg</a:t>
            </a:r>
            <a:endParaRPr lang="en-US" dirty="0"/>
          </a:p>
        </p:txBody>
      </p:sp>
      <p:pic>
        <p:nvPicPr>
          <p:cNvPr id="4" name="Content Placeholder 3"/>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2152650" y="2183976"/>
            <a:ext cx="7886700" cy="3933089"/>
          </a:xfrm>
        </p:spPr>
      </p:pic>
      <p:sp>
        <p:nvSpPr>
          <p:cNvPr id="5" name="TextBox 4"/>
          <p:cNvSpPr txBox="1"/>
          <p:nvPr/>
        </p:nvSpPr>
        <p:spPr>
          <a:xfrm>
            <a:off x="2152650" y="1775065"/>
            <a:ext cx="6967998" cy="369332"/>
          </a:xfrm>
          <a:prstGeom prst="rect">
            <a:avLst/>
          </a:prstGeom>
          <a:noFill/>
        </p:spPr>
        <p:txBody>
          <a:bodyPr wrap="none" rtlCol="0">
            <a:spAutoFit/>
          </a:bodyPr>
          <a:lstStyle/>
          <a:p>
            <a:r>
              <a:rPr lang="en-US" dirty="0"/>
              <a:t>Sometimes backgrounds can not be obtained from the observation itself.</a:t>
            </a:r>
          </a:p>
        </p:txBody>
      </p:sp>
    </p:spTree>
    <p:extLst>
      <p:ext uri="{BB962C8B-B14F-4D97-AF65-F5344CB8AC3E}">
        <p14:creationId xmlns:p14="http://schemas.microsoft.com/office/powerpoint/2010/main" val="1109288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nuskybkg</a:t>
            </a:r>
            <a:endParaRPr lang="en-US" dirty="0"/>
          </a:p>
        </p:txBody>
      </p:sp>
      <p:sp>
        <p:nvSpPr>
          <p:cNvPr id="3" name="Content Placeholder 2"/>
          <p:cNvSpPr>
            <a:spLocks noGrp="1"/>
          </p:cNvSpPr>
          <p:nvPr>
            <p:ph sz="quarter" idx="13"/>
          </p:nvPr>
        </p:nvSpPr>
        <p:spPr/>
        <p:txBody>
          <a:bodyPr/>
          <a:lstStyle/>
          <a:p>
            <a:r>
              <a:rPr lang="en-US" dirty="0" err="1"/>
              <a:t>Nuskybkg</a:t>
            </a:r>
            <a:r>
              <a:rPr lang="en-US" dirty="0"/>
              <a:t> is IDL based and can be obtained from the </a:t>
            </a:r>
            <a:r>
              <a:rPr lang="en-US" dirty="0" err="1"/>
              <a:t>nustar</a:t>
            </a:r>
            <a:r>
              <a:rPr lang="en-US" dirty="0"/>
              <a:t> GITHUB: </a:t>
            </a:r>
            <a:r>
              <a:rPr lang="en-US" dirty="0">
                <a:solidFill>
                  <a:schemeClr val="bg2">
                    <a:lumMod val="75000"/>
                  </a:schemeClr>
                </a:solidFill>
                <a:hlinkClick r:id="rId2"/>
              </a:rPr>
              <a:t>https://github.com/NuSTAR</a:t>
            </a:r>
            <a:endParaRPr lang="en-US" dirty="0"/>
          </a:p>
          <a:p>
            <a:r>
              <a:rPr lang="en-US" dirty="0"/>
              <a:t>Comes with (fairly) easy to follow instructions.</a:t>
            </a:r>
          </a:p>
        </p:txBody>
      </p:sp>
    </p:spTree>
    <p:extLst>
      <p:ext uri="{BB962C8B-B14F-4D97-AF65-F5344CB8AC3E}">
        <p14:creationId xmlns:p14="http://schemas.microsoft.com/office/powerpoint/2010/main" val="1798182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Ximage</a:t>
            </a:r>
            <a:endParaRPr lang="en-US" dirty="0"/>
          </a:p>
        </p:txBody>
      </p:sp>
      <p:sp>
        <p:nvSpPr>
          <p:cNvPr id="3" name="Content Placeholder 2"/>
          <p:cNvSpPr>
            <a:spLocks noGrp="1"/>
          </p:cNvSpPr>
          <p:nvPr>
            <p:ph idx="1"/>
          </p:nvPr>
        </p:nvSpPr>
        <p:spPr>
          <a:xfrm>
            <a:off x="2152650" y="1418122"/>
            <a:ext cx="7886700" cy="1283335"/>
          </a:xfrm>
        </p:spPr>
        <p:txBody>
          <a:bodyPr/>
          <a:lstStyle/>
          <a:p>
            <a:r>
              <a:rPr lang="en-US" dirty="0"/>
              <a:t>For making mosaics: </a:t>
            </a:r>
            <a:r>
              <a:rPr lang="en-US" sz="1400" dirty="0"/>
              <a:t>https://</a:t>
            </a:r>
            <a:r>
              <a:rPr lang="en-US" sz="1400" dirty="0" err="1"/>
              <a:t>heasarc.gsfc.nasa.gov</a:t>
            </a:r>
            <a:r>
              <a:rPr lang="en-US" sz="1400" dirty="0"/>
              <a:t>/docs/software/</a:t>
            </a:r>
            <a:r>
              <a:rPr lang="en-US" sz="1400" dirty="0" err="1"/>
              <a:t>lheasoft</a:t>
            </a:r>
            <a:r>
              <a:rPr lang="en-US" sz="1400" dirty="0"/>
              <a:t>/</a:t>
            </a:r>
            <a:r>
              <a:rPr lang="en-US" sz="1400" dirty="0" err="1"/>
              <a:t>xanadu</a:t>
            </a:r>
            <a:r>
              <a:rPr lang="en-US" sz="1400" dirty="0"/>
              <a:t>/</a:t>
            </a:r>
            <a:r>
              <a:rPr lang="en-US" sz="1400" dirty="0" err="1"/>
              <a:t>ximage</a:t>
            </a:r>
            <a:r>
              <a:rPr lang="en-US" sz="1400" dirty="0"/>
              <a:t>/manual/</a:t>
            </a:r>
            <a:r>
              <a:rPr lang="en-US" sz="1400" dirty="0" err="1"/>
              <a:t>ximage.html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8014" y="2295344"/>
            <a:ext cx="5028799" cy="4155152"/>
          </a:xfrm>
          <a:prstGeom prst="rect">
            <a:avLst/>
          </a:prstGeom>
        </p:spPr>
      </p:pic>
      <p:sp>
        <p:nvSpPr>
          <p:cNvPr id="5" name="TextBox 4"/>
          <p:cNvSpPr txBox="1"/>
          <p:nvPr/>
        </p:nvSpPr>
        <p:spPr>
          <a:xfrm>
            <a:off x="8550442" y="2961338"/>
            <a:ext cx="1551322" cy="369332"/>
          </a:xfrm>
          <a:prstGeom prst="rect">
            <a:avLst/>
          </a:prstGeom>
          <a:noFill/>
        </p:spPr>
        <p:txBody>
          <a:bodyPr wrap="none" rtlCol="0">
            <a:spAutoFit/>
          </a:bodyPr>
          <a:lstStyle/>
          <a:p>
            <a:r>
              <a:rPr lang="en-US" dirty="0"/>
              <a:t>Counts images</a:t>
            </a:r>
          </a:p>
        </p:txBody>
      </p:sp>
      <p:sp>
        <p:nvSpPr>
          <p:cNvPr id="6" name="TextBox 5"/>
          <p:cNvSpPr txBox="1"/>
          <p:nvPr/>
        </p:nvSpPr>
        <p:spPr>
          <a:xfrm>
            <a:off x="8550442" y="5041645"/>
            <a:ext cx="1602618" cy="369332"/>
          </a:xfrm>
          <a:prstGeom prst="rect">
            <a:avLst/>
          </a:prstGeom>
          <a:noFill/>
        </p:spPr>
        <p:txBody>
          <a:bodyPr wrap="none" rtlCol="0">
            <a:spAutoFit/>
          </a:bodyPr>
          <a:lstStyle/>
          <a:p>
            <a:r>
              <a:rPr lang="en-US" dirty="0"/>
              <a:t>Exposure maps</a:t>
            </a:r>
          </a:p>
        </p:txBody>
      </p:sp>
    </p:spTree>
    <p:extLst>
      <p:ext uri="{BB962C8B-B14F-4D97-AF65-F5344CB8AC3E}">
        <p14:creationId xmlns:p14="http://schemas.microsoft.com/office/powerpoint/2010/main" val="1185413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Ximage</a:t>
            </a:r>
            <a:r>
              <a:rPr lang="en-US" dirty="0"/>
              <a:t>: mosaics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21610" y="1371601"/>
            <a:ext cx="7620249" cy="4825241"/>
          </a:xfrm>
        </p:spPr>
      </p:pic>
    </p:spTree>
    <p:extLst>
      <p:ext uri="{BB962C8B-B14F-4D97-AF65-F5344CB8AC3E}">
        <p14:creationId xmlns:p14="http://schemas.microsoft.com/office/powerpoint/2010/main" val="958735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useful commands</a:t>
            </a:r>
          </a:p>
        </p:txBody>
      </p:sp>
      <p:sp>
        <p:nvSpPr>
          <p:cNvPr id="3" name="Content Placeholder 2"/>
          <p:cNvSpPr>
            <a:spLocks noGrp="1"/>
          </p:cNvSpPr>
          <p:nvPr>
            <p:ph idx="1"/>
          </p:nvPr>
        </p:nvSpPr>
        <p:spPr>
          <a:xfrm>
            <a:off x="705678" y="1470991"/>
            <a:ext cx="10648122" cy="4705972"/>
          </a:xfrm>
        </p:spPr>
        <p:txBody>
          <a:bodyPr>
            <a:normAutofit/>
          </a:bodyPr>
          <a:lstStyle/>
          <a:p>
            <a:r>
              <a:rPr lang="en-US" sz="2000" dirty="0"/>
              <a:t>For modifying header keywords use </a:t>
            </a:r>
            <a:r>
              <a:rPr lang="en-US" sz="2000" b="1" i="1" dirty="0" err="1">
                <a:highlight>
                  <a:srgbClr val="00FFFF"/>
                </a:highlight>
              </a:rPr>
              <a:t>fthedit</a:t>
            </a:r>
            <a:endParaRPr lang="en-US" sz="2000" b="1" i="1" dirty="0">
              <a:highlight>
                <a:srgbClr val="00FFFF"/>
              </a:highlight>
            </a:endParaRPr>
          </a:p>
          <a:p>
            <a:pPr lvl="1"/>
            <a:r>
              <a:rPr lang="en-US" sz="1800" dirty="0" err="1"/>
              <a:t>fthedit</a:t>
            </a:r>
            <a:r>
              <a:rPr lang="en-US" sz="1800" dirty="0"/>
              <a:t> </a:t>
            </a:r>
            <a:r>
              <a:rPr lang="en-US" sz="1800" dirty="0" err="1"/>
              <a:t>infile</a:t>
            </a:r>
            <a:r>
              <a:rPr lang="en-US" sz="1800" dirty="0"/>
              <a:t>[</a:t>
            </a:r>
            <a:r>
              <a:rPr lang="en-US" sz="1800" dirty="0" err="1"/>
              <a:t>ext</a:t>
            </a:r>
            <a:r>
              <a:rPr lang="en-US" sz="1800" dirty="0"/>
              <a:t>] keyword operation value</a:t>
            </a:r>
            <a:endParaRPr lang="en-US" sz="1800" b="1" i="1" dirty="0"/>
          </a:p>
          <a:p>
            <a:pPr lvl="1"/>
            <a:r>
              <a:rPr lang="en-US" sz="1800" dirty="0"/>
              <a:t>Example: </a:t>
            </a:r>
            <a:r>
              <a:rPr lang="en-US" sz="1800" dirty="0" err="1"/>
              <a:t>fthedit</a:t>
            </a:r>
            <a:r>
              <a:rPr lang="en-US" sz="1800" dirty="0"/>
              <a:t> ”*01_sr.pha[1]" ANCRFILE add </a:t>
            </a:r>
            <a:r>
              <a:rPr lang="en-US" sz="1800" dirty="0" err="1"/>
              <a:t>arfA.arf</a:t>
            </a:r>
            <a:endParaRPr lang="en-US" sz="1800" dirty="0"/>
          </a:p>
          <a:p>
            <a:r>
              <a:rPr lang="en-US" sz="2000" dirty="0"/>
              <a:t>For combining spectra with the </a:t>
            </a:r>
            <a:r>
              <a:rPr lang="en-US" sz="2000" i="1" dirty="0"/>
              <a:t>same </a:t>
            </a:r>
            <a:r>
              <a:rPr lang="en-US" sz="2000" dirty="0"/>
              <a:t>RMF but </a:t>
            </a:r>
            <a:r>
              <a:rPr lang="en-US" sz="2000" i="1" dirty="0"/>
              <a:t>different </a:t>
            </a:r>
            <a:r>
              <a:rPr lang="en-US" sz="2000" dirty="0"/>
              <a:t>ARF and background use </a:t>
            </a:r>
            <a:r>
              <a:rPr lang="en-US" sz="2000" b="1" i="1" dirty="0" err="1">
                <a:highlight>
                  <a:srgbClr val="00FFFF"/>
                </a:highlight>
              </a:rPr>
              <a:t>addascaspec</a:t>
            </a:r>
            <a:endParaRPr lang="en-US" sz="2000" b="1" i="1" dirty="0">
              <a:highlight>
                <a:srgbClr val="00FFFF"/>
              </a:highlight>
            </a:endParaRPr>
          </a:p>
          <a:p>
            <a:pPr lvl="1"/>
            <a:r>
              <a:rPr lang="en-US" sz="1800" dirty="0" err="1"/>
              <a:t>addascaspec</a:t>
            </a:r>
            <a:r>
              <a:rPr lang="en-US" sz="1800" dirty="0"/>
              <a:t> [-</a:t>
            </a:r>
            <a:r>
              <a:rPr lang="en-US" sz="1800" dirty="0" err="1"/>
              <a:t>qh</a:t>
            </a:r>
            <a:r>
              <a:rPr lang="en-US" sz="1800" dirty="0"/>
              <a:t>] </a:t>
            </a:r>
            <a:r>
              <a:rPr lang="en-US" sz="1800" dirty="0" err="1"/>
              <a:t>list_file</a:t>
            </a:r>
            <a:r>
              <a:rPr lang="en-US" sz="1800" dirty="0"/>
              <a:t> </a:t>
            </a:r>
            <a:r>
              <a:rPr lang="en-US" sz="1800" dirty="0" err="1"/>
              <a:t>out_spec</a:t>
            </a:r>
            <a:r>
              <a:rPr lang="en-US" sz="1800" dirty="0"/>
              <a:t> </a:t>
            </a:r>
            <a:r>
              <a:rPr lang="en-US" sz="1800" dirty="0" err="1"/>
              <a:t>out_response</a:t>
            </a:r>
            <a:r>
              <a:rPr lang="en-US" sz="1800" dirty="0"/>
              <a:t> [</a:t>
            </a:r>
            <a:r>
              <a:rPr lang="en-US" sz="1800" dirty="0" err="1"/>
              <a:t>outbgd</a:t>
            </a:r>
            <a:r>
              <a:rPr lang="en-US" sz="1800" dirty="0"/>
              <a:t>]</a:t>
            </a:r>
            <a:endParaRPr lang="en-US" sz="1800" b="1" i="1" dirty="0"/>
          </a:p>
          <a:p>
            <a:pPr lvl="1"/>
            <a:r>
              <a:rPr lang="en-US" sz="1800" dirty="0"/>
              <a:t>Example:</a:t>
            </a:r>
          </a:p>
          <a:p>
            <a:pPr lvl="2"/>
            <a:r>
              <a:rPr lang="en-US" sz="1600" dirty="0" err="1"/>
              <a:t>addascaspec</a:t>
            </a:r>
            <a:r>
              <a:rPr lang="en-US" sz="1600" dirty="0"/>
              <a:t> </a:t>
            </a:r>
            <a:r>
              <a:rPr lang="en-US" sz="1600" dirty="0" err="1"/>
              <a:t>listallA</a:t>
            </a:r>
            <a:r>
              <a:rPr lang="en-US" sz="1600" dirty="0"/>
              <a:t> </a:t>
            </a:r>
            <a:r>
              <a:rPr lang="en-US" sz="1600" dirty="0" err="1"/>
              <a:t>specallA.pha</a:t>
            </a:r>
            <a:r>
              <a:rPr lang="en-US" sz="1600" dirty="0"/>
              <a:t> </a:t>
            </a:r>
            <a:r>
              <a:rPr lang="en-US" sz="1600" dirty="0" err="1"/>
              <a:t>arfallA.arf</a:t>
            </a:r>
            <a:r>
              <a:rPr lang="en-US" sz="1600" dirty="0"/>
              <a:t> </a:t>
            </a:r>
            <a:r>
              <a:rPr lang="en-US" sz="1600" dirty="0" err="1"/>
              <a:t>specallA.bkg</a:t>
            </a:r>
            <a:endParaRPr lang="en-US" sz="1600" dirty="0"/>
          </a:p>
          <a:p>
            <a:pPr lvl="1"/>
            <a:r>
              <a:rPr lang="en-US" sz="1800" dirty="0"/>
              <a:t>See </a:t>
            </a:r>
            <a:r>
              <a:rPr lang="en-US" sz="1800" dirty="0" err="1"/>
              <a:t>fhelp</a:t>
            </a:r>
            <a:r>
              <a:rPr lang="en-US" sz="1800" dirty="0"/>
              <a:t> for details on the </a:t>
            </a:r>
            <a:r>
              <a:rPr lang="en-US" sz="1800" u="sng" dirty="0" err="1"/>
              <a:t>listallA</a:t>
            </a:r>
            <a:r>
              <a:rPr lang="en-US" sz="1800" dirty="0"/>
              <a:t> file structure.</a:t>
            </a:r>
          </a:p>
          <a:p>
            <a:r>
              <a:rPr lang="en-US" sz="2000" dirty="0"/>
              <a:t>If you need to combine RMFs, which is not usually recommended, then use </a:t>
            </a:r>
            <a:r>
              <a:rPr lang="en-US" sz="2000" b="1" i="1" dirty="0" err="1">
                <a:highlight>
                  <a:srgbClr val="00FFFF"/>
                </a:highlight>
              </a:rPr>
              <a:t>addrmf</a:t>
            </a:r>
            <a:endParaRPr lang="en-US" sz="2000" b="1" i="1" dirty="0">
              <a:highlight>
                <a:srgbClr val="00FFFF"/>
              </a:highlight>
            </a:endParaRPr>
          </a:p>
          <a:p>
            <a:pPr lvl="1"/>
            <a:r>
              <a:rPr lang="en-US" sz="1800" dirty="0" err="1"/>
              <a:t>addrmf</a:t>
            </a:r>
            <a:r>
              <a:rPr lang="en-US" sz="1800" dirty="0"/>
              <a:t> [file1,file2,..] [wt1,wt2,...] [</a:t>
            </a:r>
            <a:r>
              <a:rPr lang="en-US" sz="1800" dirty="0" err="1"/>
              <a:t>rmffile</a:t>
            </a:r>
            <a:r>
              <a:rPr lang="en-US" sz="1800" dirty="0"/>
              <a:t>=&lt;</a:t>
            </a:r>
            <a:r>
              <a:rPr lang="en-US" sz="1800" dirty="0" err="1"/>
              <a:t>rmffile</a:t>
            </a:r>
            <a:r>
              <a:rPr lang="en-US" sz="1800" dirty="0"/>
              <a:t>&gt;]</a:t>
            </a:r>
            <a:endParaRPr lang="en-US" sz="1800" b="1" dirty="0"/>
          </a:p>
          <a:p>
            <a:pPr lvl="1"/>
            <a:r>
              <a:rPr lang="en-US" sz="1800" dirty="0"/>
              <a:t>Example: </a:t>
            </a:r>
            <a:r>
              <a:rPr lang="en-US" sz="1800" dirty="0" err="1"/>
              <a:t>addrmf</a:t>
            </a:r>
            <a:r>
              <a:rPr lang="en-US" sz="1800" dirty="0"/>
              <a:t> </a:t>
            </a:r>
            <a:r>
              <a:rPr lang="en-US" sz="1800" dirty="0" err="1"/>
              <a:t>foo.rmf,goo.rmf</a:t>
            </a:r>
            <a:r>
              <a:rPr lang="en-US" sz="1800" dirty="0"/>
              <a:t> 0.5,0.5 </a:t>
            </a:r>
            <a:r>
              <a:rPr lang="en-US" sz="1800" dirty="0" err="1"/>
              <a:t>hoo.rmf</a:t>
            </a:r>
            <a:endParaRPr lang="en-US" sz="1800" dirty="0"/>
          </a:p>
          <a:p>
            <a:r>
              <a:rPr lang="en-US" sz="2000" dirty="0"/>
              <a:t>The resulting RMF is big and will load slowly, so use </a:t>
            </a:r>
            <a:r>
              <a:rPr lang="en-US" sz="2000" b="1" i="1" dirty="0" err="1">
                <a:highlight>
                  <a:srgbClr val="00FFFF"/>
                </a:highlight>
              </a:rPr>
              <a:t>cmprmf</a:t>
            </a:r>
            <a:r>
              <a:rPr lang="en-US" sz="2000" dirty="0"/>
              <a:t> to compress it</a:t>
            </a:r>
          </a:p>
          <a:p>
            <a:pPr lvl="1"/>
            <a:r>
              <a:rPr lang="en-US" sz="1800" dirty="0" err="1"/>
              <a:t>cmprmf</a:t>
            </a:r>
            <a:r>
              <a:rPr lang="en-US" sz="1800" dirty="0"/>
              <a:t> </a:t>
            </a:r>
            <a:r>
              <a:rPr lang="en-US" sz="1800" dirty="0" err="1"/>
              <a:t>infile</a:t>
            </a:r>
            <a:r>
              <a:rPr lang="en-US" sz="1800" dirty="0"/>
              <a:t> </a:t>
            </a:r>
            <a:r>
              <a:rPr lang="en-US" sz="1800" dirty="0" err="1"/>
              <a:t>outfile</a:t>
            </a:r>
            <a:r>
              <a:rPr lang="en-US" sz="1800" dirty="0"/>
              <a:t> threshold</a:t>
            </a:r>
          </a:p>
          <a:p>
            <a:pPr lvl="1"/>
            <a:r>
              <a:rPr lang="en-US" sz="1800" dirty="0"/>
              <a:t>Example: </a:t>
            </a:r>
            <a:r>
              <a:rPr lang="en-US" sz="1800" dirty="0" err="1"/>
              <a:t>cmprmf</a:t>
            </a:r>
            <a:r>
              <a:rPr lang="en-US" sz="1800" dirty="0"/>
              <a:t> </a:t>
            </a:r>
            <a:r>
              <a:rPr lang="en-US" sz="1800" dirty="0" err="1"/>
              <a:t>hoo.rmf</a:t>
            </a:r>
            <a:r>
              <a:rPr lang="en-US" sz="1800" dirty="0"/>
              <a:t> </a:t>
            </a:r>
            <a:r>
              <a:rPr lang="en-US" sz="1800" dirty="0" err="1"/>
              <a:t>hoo_cmpr.rmf</a:t>
            </a:r>
            <a:r>
              <a:rPr lang="en-US" sz="1800" dirty="0"/>
              <a:t> 1e-5</a:t>
            </a:r>
          </a:p>
          <a:p>
            <a:pPr lvl="1"/>
            <a:endParaRPr lang="en-US" sz="1800" dirty="0"/>
          </a:p>
        </p:txBody>
      </p:sp>
    </p:spTree>
    <p:extLst>
      <p:ext uri="{BB962C8B-B14F-4D97-AF65-F5344CB8AC3E}">
        <p14:creationId xmlns:p14="http://schemas.microsoft.com/office/powerpoint/2010/main" val="832233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Wxed Comptonization &#10;(Active Bulk) &#10;NS &#10;Thermal Compton ization &#10;(no Bulk) &#10;6=0 &#10;disk eg &#10;(kTs Ikev) &#10;Accretion disk &#10;Plasma &#10;Corona &#10;(kTe - 3-5 kev) &#10;NS BB &#10;(kTs &gt; 1 kev) ">
            <a:extLst>
              <a:ext uri="{FF2B5EF4-FFF2-40B4-BE49-F238E27FC236}">
                <a16:creationId xmlns:a16="http://schemas.microsoft.com/office/drawing/2014/main" id="{F7F475E6-E625-0BEC-2A9C-B40BF63792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2"/>
          <a:stretch/>
        </p:blipFill>
        <p:spPr bwMode="auto">
          <a:xfrm>
            <a:off x="4469391" y="688568"/>
            <a:ext cx="5200882" cy="24477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71C9BA-9CA0-EA14-D9A7-62D17DAFD93C}"/>
              </a:ext>
            </a:extLst>
          </p:cNvPr>
          <p:cNvSpPr>
            <a:spLocks noGrp="1"/>
          </p:cNvSpPr>
          <p:nvPr>
            <p:ph type="title"/>
          </p:nvPr>
        </p:nvSpPr>
        <p:spPr/>
        <p:txBody>
          <a:bodyPr/>
          <a:lstStyle/>
          <a:p>
            <a:r>
              <a:rPr lang="en-US" dirty="0"/>
              <a:t>GX13+1: LMXB </a:t>
            </a:r>
          </a:p>
        </p:txBody>
      </p:sp>
      <p:pic>
        <p:nvPicPr>
          <p:cNvPr id="4" name="Content Placeholder 5">
            <a:extLst>
              <a:ext uri="{FF2B5EF4-FFF2-40B4-BE49-F238E27FC236}">
                <a16:creationId xmlns:a16="http://schemas.microsoft.com/office/drawing/2014/main" id="{9980F396-087C-3A82-9580-26FFC1C708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401" y="1690688"/>
            <a:ext cx="4002087" cy="4002087"/>
          </a:xfrm>
        </p:spPr>
      </p:pic>
      <p:sp>
        <p:nvSpPr>
          <p:cNvPr id="5" name="TextBox 4">
            <a:extLst>
              <a:ext uri="{FF2B5EF4-FFF2-40B4-BE49-F238E27FC236}">
                <a16:creationId xmlns:a16="http://schemas.microsoft.com/office/drawing/2014/main" id="{D8D9FFE9-B9CC-7566-160D-F671DEB9F26B}"/>
              </a:ext>
            </a:extLst>
          </p:cNvPr>
          <p:cNvSpPr txBox="1"/>
          <p:nvPr/>
        </p:nvSpPr>
        <p:spPr>
          <a:xfrm>
            <a:off x="733425" y="6124575"/>
            <a:ext cx="2679516" cy="369332"/>
          </a:xfrm>
          <a:prstGeom prst="rect">
            <a:avLst/>
          </a:prstGeom>
          <a:noFill/>
        </p:spPr>
        <p:txBody>
          <a:bodyPr wrap="none" rtlCol="0">
            <a:spAutoFit/>
          </a:bodyPr>
          <a:lstStyle/>
          <a:p>
            <a:r>
              <a:rPr lang="en-US" dirty="0"/>
              <a:t>Smith et al, 2002, </a:t>
            </a:r>
            <a:r>
              <a:rPr lang="en-US" dirty="0" err="1"/>
              <a:t>ApJ</a:t>
            </a:r>
            <a:r>
              <a:rPr lang="en-US" dirty="0"/>
              <a:t>, 581</a:t>
            </a:r>
          </a:p>
        </p:txBody>
      </p:sp>
      <p:sp>
        <p:nvSpPr>
          <p:cNvPr id="6" name="TextBox 5">
            <a:extLst>
              <a:ext uri="{FF2B5EF4-FFF2-40B4-BE49-F238E27FC236}">
                <a16:creationId xmlns:a16="http://schemas.microsoft.com/office/drawing/2014/main" id="{ED892277-C0B3-8584-3D8A-64BCA8962462}"/>
              </a:ext>
            </a:extLst>
          </p:cNvPr>
          <p:cNvSpPr txBox="1"/>
          <p:nvPr/>
        </p:nvSpPr>
        <p:spPr>
          <a:xfrm>
            <a:off x="2729534" y="2505670"/>
            <a:ext cx="1657826" cy="923330"/>
          </a:xfrm>
          <a:prstGeom prst="rect">
            <a:avLst/>
          </a:prstGeom>
          <a:noFill/>
        </p:spPr>
        <p:txBody>
          <a:bodyPr wrap="none" rtlCol="0">
            <a:spAutoFit/>
          </a:bodyPr>
          <a:lstStyle/>
          <a:p>
            <a:r>
              <a:rPr lang="en-US" dirty="0"/>
              <a:t>GX 13+1</a:t>
            </a:r>
          </a:p>
          <a:p>
            <a:endParaRPr lang="en-US" dirty="0"/>
          </a:p>
          <a:p>
            <a:r>
              <a:rPr lang="en-US" dirty="0"/>
              <a:t>E</a:t>
            </a:r>
            <a:r>
              <a:rPr lang="en-US" baseline="30000" dirty="0"/>
              <a:t>-2</a:t>
            </a:r>
            <a:r>
              <a:rPr lang="en-US" dirty="0"/>
              <a:t> dependency</a:t>
            </a:r>
          </a:p>
        </p:txBody>
      </p:sp>
      <p:pic>
        <p:nvPicPr>
          <p:cNvPr id="7" name="Content Placeholder 3">
            <a:extLst>
              <a:ext uri="{FF2B5EF4-FFF2-40B4-BE49-F238E27FC236}">
                <a16:creationId xmlns:a16="http://schemas.microsoft.com/office/drawing/2014/main" id="{674891AF-62DC-9746-5C70-0EA45C07A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488" y="2815134"/>
            <a:ext cx="6632984" cy="3805727"/>
          </a:xfrm>
          <a:prstGeom prst="rect">
            <a:avLst/>
          </a:prstGeom>
        </p:spPr>
      </p:pic>
      <p:pic>
        <p:nvPicPr>
          <p:cNvPr id="8" name="Content Placeholder 3">
            <a:extLst>
              <a:ext uri="{FF2B5EF4-FFF2-40B4-BE49-F238E27FC236}">
                <a16:creationId xmlns:a16="http://schemas.microsoft.com/office/drawing/2014/main" id="{3C11733C-A398-685F-1237-67C474FB7D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3245" y="899838"/>
            <a:ext cx="2183468" cy="2183468"/>
          </a:xfrm>
          <a:prstGeom prst="rect">
            <a:avLst/>
          </a:prstGeom>
        </p:spPr>
      </p:pic>
      <p:sp>
        <p:nvSpPr>
          <p:cNvPr id="3" name="TextBox 2">
            <a:extLst>
              <a:ext uri="{FF2B5EF4-FFF2-40B4-BE49-F238E27FC236}">
                <a16:creationId xmlns:a16="http://schemas.microsoft.com/office/drawing/2014/main" id="{078724DC-6C89-37B4-46A8-C0282BA8FDDF}"/>
              </a:ext>
            </a:extLst>
          </p:cNvPr>
          <p:cNvSpPr txBox="1"/>
          <p:nvPr/>
        </p:nvSpPr>
        <p:spPr>
          <a:xfrm>
            <a:off x="10300050" y="3136300"/>
            <a:ext cx="1053750" cy="646331"/>
          </a:xfrm>
          <a:prstGeom prst="rect">
            <a:avLst/>
          </a:prstGeom>
          <a:noFill/>
        </p:spPr>
        <p:txBody>
          <a:bodyPr wrap="none" rtlCol="0">
            <a:spAutoFit/>
          </a:bodyPr>
          <a:lstStyle/>
          <a:p>
            <a:r>
              <a:rPr lang="en-US" dirty="0"/>
              <a:t>V404 </a:t>
            </a:r>
            <a:r>
              <a:rPr lang="en-US" dirty="0" err="1"/>
              <a:t>Cyg</a:t>
            </a:r>
            <a:endParaRPr lang="en-US" dirty="0"/>
          </a:p>
          <a:p>
            <a:r>
              <a:rPr lang="en-US" dirty="0"/>
              <a:t>Swift</a:t>
            </a:r>
          </a:p>
        </p:txBody>
      </p:sp>
      <p:sp>
        <p:nvSpPr>
          <p:cNvPr id="11" name="TextBox 10">
            <a:extLst>
              <a:ext uri="{FF2B5EF4-FFF2-40B4-BE49-F238E27FC236}">
                <a16:creationId xmlns:a16="http://schemas.microsoft.com/office/drawing/2014/main" id="{08D893BA-D08F-223B-A754-36687BB9FC9C}"/>
              </a:ext>
            </a:extLst>
          </p:cNvPr>
          <p:cNvSpPr txBox="1"/>
          <p:nvPr/>
        </p:nvSpPr>
        <p:spPr>
          <a:xfrm>
            <a:off x="473263" y="1290122"/>
            <a:ext cx="6098058" cy="369332"/>
          </a:xfrm>
          <a:prstGeom prst="rect">
            <a:avLst/>
          </a:prstGeom>
          <a:noFill/>
        </p:spPr>
        <p:txBody>
          <a:bodyPr wrap="square">
            <a:spAutoFit/>
          </a:bodyPr>
          <a:lstStyle/>
          <a:p>
            <a:r>
              <a:rPr lang="en-US" b="0" i="0" dirty="0">
                <a:solidFill>
                  <a:srgbClr val="333333"/>
                </a:solidFill>
                <a:effectLst/>
                <a:latin typeface="Crimson Text"/>
              </a:rPr>
              <a:t>Type I X-ray burster (thermonuclear); Z source</a:t>
            </a:r>
          </a:p>
        </p:txBody>
      </p:sp>
    </p:spTree>
    <p:extLst>
      <p:ext uri="{BB962C8B-B14F-4D97-AF65-F5344CB8AC3E}">
        <p14:creationId xmlns:p14="http://schemas.microsoft.com/office/powerpoint/2010/main" val="301103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CALDB structure and Index file</a:t>
            </a: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66676"/>
          <a:stretch/>
        </p:blipFill>
        <p:spPr>
          <a:xfrm>
            <a:off x="164015" y="4252993"/>
            <a:ext cx="12027985" cy="2143164"/>
          </a:xfrm>
        </p:spPr>
      </p:pic>
      <p:sp>
        <p:nvSpPr>
          <p:cNvPr id="3" name="TextBox 2">
            <a:extLst>
              <a:ext uri="{FF2B5EF4-FFF2-40B4-BE49-F238E27FC236}">
                <a16:creationId xmlns:a16="http://schemas.microsoft.com/office/drawing/2014/main" id="{FBA7ADC1-3548-5D05-F673-FEDA4BD1A38A}"/>
              </a:ext>
            </a:extLst>
          </p:cNvPr>
          <p:cNvSpPr txBox="1"/>
          <p:nvPr/>
        </p:nvSpPr>
        <p:spPr>
          <a:xfrm>
            <a:off x="2977978" y="1690688"/>
            <a:ext cx="6754350" cy="3046988"/>
          </a:xfrm>
          <a:prstGeom prst="rect">
            <a:avLst/>
          </a:prstGeom>
          <a:noFill/>
        </p:spPr>
        <p:txBody>
          <a:bodyPr wrap="none" rtlCol="0">
            <a:spAutoFit/>
          </a:bodyPr>
          <a:lstStyle/>
          <a:p>
            <a:pPr marL="285750" indent="-285750">
              <a:buFont typeface="Arial" panose="020B0604020202020204" pitchFamily="34" charset="0"/>
              <a:buChar char="•"/>
            </a:pPr>
            <a:r>
              <a:rPr lang="en-US" sz="3200" dirty="0"/>
              <a:t>CALDB/</a:t>
            </a:r>
          </a:p>
          <a:p>
            <a:pPr marL="742950" lvl="1" indent="-285750">
              <a:buFont typeface="Arial" panose="020B0604020202020204" pitchFamily="34" charset="0"/>
              <a:buChar char="•"/>
            </a:pPr>
            <a:r>
              <a:rPr lang="en-US" sz="3200" dirty="0"/>
              <a:t>data/</a:t>
            </a:r>
          </a:p>
          <a:p>
            <a:pPr marL="1200150" lvl="2" indent="-285750">
              <a:buFont typeface="Arial" panose="020B0604020202020204" pitchFamily="34" charset="0"/>
              <a:buChar char="•"/>
            </a:pPr>
            <a:r>
              <a:rPr lang="en-US" sz="3200" dirty="0" err="1"/>
              <a:t>nustar</a:t>
            </a:r>
            <a:r>
              <a:rPr lang="en-US" sz="3200" dirty="0"/>
              <a:t>/</a:t>
            </a:r>
          </a:p>
          <a:p>
            <a:pPr marL="1657350" lvl="3" indent="-285750">
              <a:buFont typeface="Arial" panose="020B0604020202020204" pitchFamily="34" charset="0"/>
              <a:buChar char="•"/>
            </a:pPr>
            <a:r>
              <a:rPr lang="en-US" sz="3200" dirty="0"/>
              <a:t>fpm/</a:t>
            </a:r>
            <a:r>
              <a:rPr lang="en-US" sz="3200" dirty="0" err="1"/>
              <a:t>caldb.indx</a:t>
            </a:r>
            <a:r>
              <a:rPr lang="en-US" sz="3200"/>
              <a:t> (link)</a:t>
            </a:r>
            <a:endParaRPr lang="en-US" sz="3200" dirty="0"/>
          </a:p>
          <a:p>
            <a:pPr marL="2114550" lvl="4" indent="-285750">
              <a:buFont typeface="Arial" panose="020B0604020202020204" pitchFamily="34" charset="0"/>
              <a:buChar char="•"/>
            </a:pPr>
            <a:r>
              <a:rPr lang="en-US" sz="3200" dirty="0"/>
              <a:t>Index/caldb.indx20141014</a:t>
            </a:r>
          </a:p>
          <a:p>
            <a:pPr lvl="4"/>
            <a:endParaRPr lang="en-US" sz="3200" dirty="0"/>
          </a:p>
        </p:txBody>
      </p:sp>
    </p:spTree>
    <p:extLst>
      <p:ext uri="{BB962C8B-B14F-4D97-AF65-F5344CB8AC3E}">
        <p14:creationId xmlns:p14="http://schemas.microsoft.com/office/powerpoint/2010/main" val="796522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3D21-4333-6146-81FD-4881E59D49A2}"/>
              </a:ext>
            </a:extLst>
          </p:cNvPr>
          <p:cNvSpPr>
            <a:spLocks noGrp="1"/>
          </p:cNvSpPr>
          <p:nvPr>
            <p:ph type="title"/>
          </p:nvPr>
        </p:nvSpPr>
        <p:spPr/>
        <p:txBody>
          <a:bodyPr/>
          <a:lstStyle/>
          <a:p>
            <a:r>
              <a:rPr lang="en-US" dirty="0"/>
              <a:t>GX13+1: Background</a:t>
            </a:r>
          </a:p>
        </p:txBody>
      </p:sp>
      <p:pic>
        <p:nvPicPr>
          <p:cNvPr id="5" name="Picture 4">
            <a:extLst>
              <a:ext uri="{FF2B5EF4-FFF2-40B4-BE49-F238E27FC236}">
                <a16:creationId xmlns:a16="http://schemas.microsoft.com/office/drawing/2014/main" id="{EBA6C769-A1AA-D8F2-2BA2-B99AE265B185}"/>
              </a:ext>
            </a:extLst>
          </p:cNvPr>
          <p:cNvPicPr>
            <a:picLocks noChangeAspect="1"/>
          </p:cNvPicPr>
          <p:nvPr/>
        </p:nvPicPr>
        <p:blipFill>
          <a:blip r:embed="rId2"/>
          <a:stretch>
            <a:fillRect/>
          </a:stretch>
        </p:blipFill>
        <p:spPr>
          <a:xfrm>
            <a:off x="473492" y="1416098"/>
            <a:ext cx="3283500" cy="2516015"/>
          </a:xfrm>
          <a:prstGeom prst="rect">
            <a:avLst/>
          </a:prstGeom>
        </p:spPr>
      </p:pic>
      <p:pic>
        <p:nvPicPr>
          <p:cNvPr id="6" name="Picture 7" descr="dato/ model &#10;10 &#10;Energy (kev) &#10;26-May-2ff20 145 ">
            <a:extLst>
              <a:ext uri="{FF2B5EF4-FFF2-40B4-BE49-F238E27FC236}">
                <a16:creationId xmlns:a16="http://schemas.microsoft.com/office/drawing/2014/main" id="{093C5BD6-ECB1-5C4F-75FE-6F8283E59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53" y="3932113"/>
            <a:ext cx="3489964" cy="26869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B4210C-77B3-E0B9-718B-1AE916F6A06E}"/>
              </a:ext>
            </a:extLst>
          </p:cNvPr>
          <p:cNvSpPr txBox="1"/>
          <p:nvPr/>
        </p:nvSpPr>
        <p:spPr>
          <a:xfrm>
            <a:off x="1852682" y="5441902"/>
            <a:ext cx="1587742" cy="369332"/>
          </a:xfrm>
          <a:prstGeom prst="rect">
            <a:avLst/>
          </a:prstGeom>
          <a:noFill/>
        </p:spPr>
        <p:txBody>
          <a:bodyPr wrap="none" rtlCol="0">
            <a:spAutoFit/>
          </a:bodyPr>
          <a:lstStyle/>
          <a:p>
            <a:r>
              <a:rPr lang="en-US" dirty="0"/>
              <a:t>Dust scattering</a:t>
            </a:r>
          </a:p>
        </p:txBody>
      </p:sp>
      <p:pic>
        <p:nvPicPr>
          <p:cNvPr id="1026" name="Picture 2" descr="data and folded model &#10;Energy (keV) &#10;kHs-tfn 13-Apr-2017 13:sg ">
            <a:extLst>
              <a:ext uri="{FF2B5EF4-FFF2-40B4-BE49-F238E27FC236}">
                <a16:creationId xmlns:a16="http://schemas.microsoft.com/office/drawing/2014/main" id="{49F829D0-B494-AFC0-9A7E-2103B7CD0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085" y="3376666"/>
            <a:ext cx="4213915" cy="3265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a and folded model &#10;Energy (keV) &#10;kHs-tfn 13-Apr-2017 14:02 ">
            <a:extLst>
              <a:ext uri="{FF2B5EF4-FFF2-40B4-BE49-F238E27FC236}">
                <a16:creationId xmlns:a16="http://schemas.microsoft.com/office/drawing/2014/main" id="{12454E27-D180-15A6-561B-3C9366EC5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651" y="3429000"/>
            <a:ext cx="4195434" cy="32226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350724A-0ECF-91A5-7B47-4D43C318C563}"/>
              </a:ext>
            </a:extLst>
          </p:cNvPr>
          <p:cNvSpPr txBox="1"/>
          <p:nvPr/>
        </p:nvSpPr>
        <p:spPr>
          <a:xfrm>
            <a:off x="4121700" y="1356462"/>
            <a:ext cx="7447448" cy="2339102"/>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rPr>
              <a:t>The highest energies of the source is 30-35keV. In principle because of the halo dying out we can actually get the background at that energy right next to the source. However, if we take the background too close then the overall flux of the source is reduced. </a:t>
            </a:r>
          </a:p>
          <a:p>
            <a:endParaRPr lang="en-US" sz="1400" dirty="0">
              <a:latin typeface="Calibri" panose="020F0502020204030204" pitchFamily="34" charset="0"/>
            </a:endParaRPr>
          </a:p>
          <a:p>
            <a:r>
              <a:rPr lang="en-US" sz="1400" dirty="0">
                <a:effectLst/>
                <a:latin typeface="Calibri" panose="020F0502020204030204" pitchFamily="34" charset="0"/>
              </a:rPr>
              <a:t>BKG1 is the black and BKG2 is the red. Between 20 and 30 keV the two backgrounds are practically the same. </a:t>
            </a:r>
            <a:r>
              <a:rPr lang="en-US" sz="1400" dirty="0">
                <a:latin typeface="Calibri" panose="020F0502020204030204" pitchFamily="34" charset="0"/>
              </a:rPr>
              <a:t>I</a:t>
            </a:r>
            <a:r>
              <a:rPr lang="en-US" sz="1400" dirty="0">
                <a:effectLst/>
                <a:latin typeface="Calibri" panose="020F0502020204030204" pitchFamily="34" charset="0"/>
              </a:rPr>
              <a:t>t is clear that BKG2 will over subtract the low energy. Based on this we should use BKG1.</a:t>
            </a:r>
          </a:p>
          <a:p>
            <a:endParaRPr lang="en-US" sz="1400" dirty="0">
              <a:latin typeface="Calibri" panose="020F0502020204030204" pitchFamily="34" charset="0"/>
            </a:endParaRPr>
          </a:p>
          <a:p>
            <a:r>
              <a:rPr lang="en-US" sz="1400" dirty="0">
                <a:effectLst/>
                <a:latin typeface="Calibri" panose="020F0502020204030204" pitchFamily="34" charset="0"/>
              </a:rPr>
              <a:t>However, every part of the detector is contaminated by the dust scattering halo. </a:t>
            </a:r>
            <a:r>
              <a:rPr lang="en-US" sz="1400" dirty="0">
                <a:latin typeface="Calibri" panose="020F0502020204030204" pitchFamily="34" charset="0"/>
              </a:rPr>
              <a:t>In the end had to use </a:t>
            </a:r>
            <a:r>
              <a:rPr lang="en-US" sz="1400" dirty="0" err="1">
                <a:latin typeface="Calibri" panose="020F0502020204030204" pitchFamily="34" charset="0"/>
              </a:rPr>
              <a:t>nuskybkg</a:t>
            </a:r>
            <a:r>
              <a:rPr lang="en-US" sz="1400" dirty="0">
                <a:latin typeface="Calibri" panose="020F0502020204030204" pitchFamily="34" charset="0"/>
              </a:rPr>
              <a:t>.</a:t>
            </a:r>
            <a:endParaRPr lang="en-US" sz="1400" dirty="0">
              <a:effectLst/>
              <a:latin typeface="Calibri" panose="020F0502020204030204" pitchFamily="34" charset="0"/>
            </a:endParaRPr>
          </a:p>
          <a:p>
            <a:pPr marL="0" marR="0">
              <a:spcBef>
                <a:spcPts val="0"/>
              </a:spcBef>
              <a:spcAft>
                <a:spcPts val="0"/>
              </a:spcAft>
            </a:pPr>
            <a:endParaRPr lang="en-US" dirty="0">
              <a:effectLst/>
              <a:latin typeface="Calibri" panose="020F0502020204030204" pitchFamily="34" charset="0"/>
            </a:endParaRPr>
          </a:p>
        </p:txBody>
      </p:sp>
    </p:spTree>
    <p:extLst>
      <p:ext uri="{BB962C8B-B14F-4D97-AF65-F5344CB8AC3E}">
        <p14:creationId xmlns:p14="http://schemas.microsoft.com/office/powerpoint/2010/main" val="406396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D5C4-AED8-27E1-2FA2-6EC5D01CE5A9}"/>
              </a:ext>
            </a:extLst>
          </p:cNvPr>
          <p:cNvSpPr>
            <a:spLocks noGrp="1"/>
          </p:cNvSpPr>
          <p:nvPr>
            <p:ph type="title"/>
          </p:nvPr>
        </p:nvSpPr>
        <p:spPr/>
        <p:txBody>
          <a:bodyPr/>
          <a:lstStyle/>
          <a:p>
            <a:r>
              <a:rPr lang="en-US" dirty="0"/>
              <a:t>GX13+1: MLI</a:t>
            </a:r>
          </a:p>
        </p:txBody>
      </p:sp>
      <p:pic>
        <p:nvPicPr>
          <p:cNvPr id="2052" name="Picture 4" descr="dato/ model &#10;10 &#10;Energy (kev) &#10;kriBtln 27-May-2020 15:17 ">
            <a:extLst>
              <a:ext uri="{FF2B5EF4-FFF2-40B4-BE49-F238E27FC236}">
                <a16:creationId xmlns:a16="http://schemas.microsoft.com/office/drawing/2014/main" id="{4699C013-099D-0DAA-F3D7-E2D41B9D1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673" y="1690688"/>
            <a:ext cx="5634727" cy="431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A01716-020E-9D6F-EB7A-5ED998542102}"/>
              </a:ext>
            </a:extLst>
          </p:cNvPr>
          <p:cNvSpPr txBox="1"/>
          <p:nvPr/>
        </p:nvSpPr>
        <p:spPr>
          <a:xfrm>
            <a:off x="6378435" y="2147311"/>
            <a:ext cx="4818891" cy="2308324"/>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rPr>
              <a:t>Black = FPMA, no MLI </a:t>
            </a:r>
            <a:r>
              <a:rPr lang="en-US" sz="1800" dirty="0" err="1">
                <a:effectLst/>
                <a:latin typeface="Calibri" panose="020F0502020204030204" pitchFamily="34" charset="0"/>
              </a:rPr>
              <a:t>corr</a:t>
            </a:r>
            <a:endParaRPr lang="en-US" sz="1800" dirty="0">
              <a:effectLst/>
              <a:latin typeface="Calibri" panose="020F0502020204030204" pitchFamily="34" charset="0"/>
            </a:endParaRPr>
          </a:p>
          <a:p>
            <a:pPr marL="0" marR="0">
              <a:spcBef>
                <a:spcPts val="0"/>
              </a:spcBef>
              <a:spcAft>
                <a:spcPts val="0"/>
              </a:spcAft>
            </a:pPr>
            <a:r>
              <a:rPr lang="en-US" sz="1800" dirty="0">
                <a:solidFill>
                  <a:srgbClr val="FF0000"/>
                </a:solidFill>
                <a:effectLst/>
                <a:latin typeface="Calibri" panose="020F0502020204030204" pitchFamily="34" charset="0"/>
              </a:rPr>
              <a:t>Red = FPMA, MLI </a:t>
            </a:r>
            <a:r>
              <a:rPr lang="en-US" sz="1800" dirty="0" err="1">
                <a:solidFill>
                  <a:srgbClr val="FF0000"/>
                </a:solidFill>
                <a:effectLst/>
                <a:latin typeface="Calibri" panose="020F0502020204030204" pitchFamily="34" charset="0"/>
              </a:rPr>
              <a:t>corr</a:t>
            </a:r>
            <a:endParaRPr lang="en-US" sz="1800" dirty="0">
              <a:solidFill>
                <a:srgbClr val="FF0000"/>
              </a:solidFill>
              <a:effectLst/>
              <a:latin typeface="Calibri" panose="020F0502020204030204" pitchFamily="34" charset="0"/>
            </a:endParaRPr>
          </a:p>
          <a:p>
            <a:pPr marL="0" marR="0">
              <a:spcBef>
                <a:spcPts val="0"/>
              </a:spcBef>
              <a:spcAft>
                <a:spcPts val="0"/>
              </a:spcAft>
            </a:pPr>
            <a:r>
              <a:rPr lang="en-US" sz="1800" dirty="0">
                <a:solidFill>
                  <a:srgbClr val="70AD47"/>
                </a:solidFill>
                <a:effectLst/>
                <a:latin typeface="Calibri" panose="020F0502020204030204" pitchFamily="34" charset="0"/>
              </a:rPr>
              <a:t>Green = FPMB</a:t>
            </a:r>
          </a:p>
          <a:p>
            <a:pPr marL="0" marR="0">
              <a:spcBef>
                <a:spcPts val="0"/>
              </a:spcBef>
              <a:spcAft>
                <a:spcPts val="0"/>
              </a:spcAft>
            </a:pPr>
            <a:endParaRPr lang="en-US" dirty="0">
              <a:solidFill>
                <a:srgbClr val="70AD47"/>
              </a:solidFill>
              <a:latin typeface="Calibri" panose="020F0502020204030204" pitchFamily="34" charset="0"/>
            </a:endParaRPr>
          </a:p>
          <a:p>
            <a:pPr marL="0" marR="0">
              <a:spcBef>
                <a:spcPts val="0"/>
              </a:spcBef>
              <a:spcAft>
                <a:spcPts val="0"/>
              </a:spcAft>
            </a:pPr>
            <a:r>
              <a:rPr lang="en-US" sz="2400" dirty="0">
                <a:effectLst/>
                <a:latin typeface="Calibri" panose="020F0502020204030204" pitchFamily="34" charset="0"/>
              </a:rPr>
              <a:t>The MLI correction over corrected</a:t>
            </a:r>
          </a:p>
          <a:p>
            <a:pPr marL="0" marR="0">
              <a:spcBef>
                <a:spcPts val="0"/>
              </a:spcBef>
              <a:spcAft>
                <a:spcPts val="0"/>
              </a:spcAft>
            </a:pPr>
            <a:endParaRPr lang="en-US" sz="2400" dirty="0">
              <a:latin typeface="Calibri" panose="020F0502020204030204" pitchFamily="34" charset="0"/>
            </a:endParaRPr>
          </a:p>
          <a:p>
            <a:pPr marL="0" marR="0">
              <a:spcBef>
                <a:spcPts val="0"/>
              </a:spcBef>
              <a:spcAft>
                <a:spcPts val="0"/>
              </a:spcAft>
            </a:pPr>
            <a:r>
              <a:rPr lang="en-US" sz="2400" dirty="0">
                <a:latin typeface="Calibri" panose="020F0502020204030204" pitchFamily="34" charset="0"/>
              </a:rPr>
              <a:t>-&gt; Turn off the MLI correction</a:t>
            </a:r>
            <a:endParaRPr lang="en-US" sz="2400" dirty="0">
              <a:effectLst/>
              <a:latin typeface="Calibri" panose="020F0502020204030204" pitchFamily="34" charset="0"/>
            </a:endParaRPr>
          </a:p>
        </p:txBody>
      </p:sp>
    </p:spTree>
    <p:extLst>
      <p:ext uri="{BB962C8B-B14F-4D97-AF65-F5344CB8AC3E}">
        <p14:creationId xmlns:p14="http://schemas.microsoft.com/office/powerpoint/2010/main" val="3207673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0BC9-41F2-3616-DF73-11CA149FF173}"/>
              </a:ext>
            </a:extLst>
          </p:cNvPr>
          <p:cNvSpPr>
            <a:spLocks noGrp="1"/>
          </p:cNvSpPr>
          <p:nvPr>
            <p:ph type="title"/>
          </p:nvPr>
        </p:nvSpPr>
        <p:spPr/>
        <p:txBody>
          <a:bodyPr/>
          <a:lstStyle/>
          <a:p>
            <a:r>
              <a:rPr lang="en-US" dirty="0"/>
              <a:t>GX13+1: Dust scattering</a:t>
            </a:r>
          </a:p>
        </p:txBody>
      </p:sp>
      <p:pic>
        <p:nvPicPr>
          <p:cNvPr id="8198" name="Picture 6" descr="に . d 050n を 5 &#10;10 ー &#10;10 &#10;10 ー ">
            <a:extLst>
              <a:ext uri="{FF2B5EF4-FFF2-40B4-BE49-F238E27FC236}">
                <a16:creationId xmlns:a16="http://schemas.microsoft.com/office/drawing/2014/main" id="{06BD07AA-C63A-C33F-8373-C42850B2B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188" y="2054954"/>
            <a:ext cx="5091841" cy="390498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ato/ model &#10;10 &#10;Energy (kev) &#10;26-May-2ff20 145 ">
            <a:extLst>
              <a:ext uri="{FF2B5EF4-FFF2-40B4-BE49-F238E27FC236}">
                <a16:creationId xmlns:a16="http://schemas.microsoft.com/office/drawing/2014/main" id="{9E4BC6A9-2D92-F155-F2AE-3D731BCF7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1" y="2054954"/>
            <a:ext cx="5015903" cy="3861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55AEA8-7CCC-666D-BF92-59A1881EABA3}"/>
              </a:ext>
            </a:extLst>
          </p:cNvPr>
          <p:cNvSpPr txBox="1"/>
          <p:nvPr/>
        </p:nvSpPr>
        <p:spPr>
          <a:xfrm>
            <a:off x="5476414" y="3531873"/>
            <a:ext cx="759119" cy="369332"/>
          </a:xfrm>
          <a:prstGeom prst="rect">
            <a:avLst/>
          </a:prstGeom>
          <a:noFill/>
        </p:spPr>
        <p:txBody>
          <a:bodyPr wrap="none" rtlCol="0">
            <a:spAutoFit/>
          </a:bodyPr>
          <a:lstStyle/>
          <a:p>
            <a:r>
              <a:rPr lang="en-US" dirty="0"/>
              <a:t>XSCAT</a:t>
            </a:r>
          </a:p>
        </p:txBody>
      </p:sp>
      <p:sp>
        <p:nvSpPr>
          <p:cNvPr id="4" name="Right Arrow 3">
            <a:extLst>
              <a:ext uri="{FF2B5EF4-FFF2-40B4-BE49-F238E27FC236}">
                <a16:creationId xmlns:a16="http://schemas.microsoft.com/office/drawing/2014/main" id="{D829DAEA-5FE1-10CE-9322-8442AA915BE1}"/>
              </a:ext>
            </a:extLst>
          </p:cNvPr>
          <p:cNvSpPr/>
          <p:nvPr/>
        </p:nvSpPr>
        <p:spPr>
          <a:xfrm>
            <a:off x="5088835" y="3896139"/>
            <a:ext cx="1719469" cy="586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331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31F0-223C-9382-3E1E-15EEAD0B0A0D}"/>
              </a:ext>
            </a:extLst>
          </p:cNvPr>
          <p:cNvSpPr>
            <a:spLocks noGrp="1"/>
          </p:cNvSpPr>
          <p:nvPr>
            <p:ph type="title"/>
          </p:nvPr>
        </p:nvSpPr>
        <p:spPr/>
        <p:txBody>
          <a:bodyPr>
            <a:normAutofit/>
          </a:bodyPr>
          <a:lstStyle/>
          <a:p>
            <a:r>
              <a:rPr lang="en-US" sz="4000" dirty="0"/>
              <a:t>Halo intensity: Used to derive grain size and types</a:t>
            </a:r>
          </a:p>
        </p:txBody>
      </p:sp>
      <p:pic>
        <p:nvPicPr>
          <p:cNvPr id="4" name="Picture 2" descr="2 &#10;1.15 &#10;1.1 &#10;1.05 &#10;10 &#10;Energy (keV) &#10;Radius — 196 &#10;Radius 245 &#10;12 ">
            <a:extLst>
              <a:ext uri="{FF2B5EF4-FFF2-40B4-BE49-F238E27FC236}">
                <a16:creationId xmlns:a16="http://schemas.microsoft.com/office/drawing/2014/main" id="{90E7FF78-1325-D102-4EB2-6C1E9B1C2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98" y="1798983"/>
            <a:ext cx="7087828" cy="453486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5">
            <a:extLst>
              <a:ext uri="{FF2B5EF4-FFF2-40B4-BE49-F238E27FC236}">
                <a16:creationId xmlns:a16="http://schemas.microsoft.com/office/drawing/2014/main" id="{601CBF53-A94F-6D2B-0AF3-8576C6DB72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99853" y="1798983"/>
            <a:ext cx="4534866" cy="4534866"/>
          </a:xfrm>
        </p:spPr>
      </p:pic>
    </p:spTree>
    <p:extLst>
      <p:ext uri="{BB962C8B-B14F-4D97-AF65-F5344CB8AC3E}">
        <p14:creationId xmlns:p14="http://schemas.microsoft.com/office/powerpoint/2010/main" val="4209748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E64-75CC-C8F7-0A69-4D966A514425}"/>
              </a:ext>
            </a:extLst>
          </p:cNvPr>
          <p:cNvSpPr>
            <a:spLocks noGrp="1"/>
          </p:cNvSpPr>
          <p:nvPr>
            <p:ph type="title"/>
          </p:nvPr>
        </p:nvSpPr>
        <p:spPr/>
        <p:txBody>
          <a:bodyPr/>
          <a:lstStyle/>
          <a:p>
            <a:r>
              <a:rPr lang="en-US" dirty="0"/>
              <a:t>GX 13+1: physical model</a:t>
            </a:r>
          </a:p>
        </p:txBody>
      </p:sp>
      <p:pic>
        <p:nvPicPr>
          <p:cNvPr id="3073" name="Picture 1" descr="data and folded model &#10;Energy (keV) &#10;kH8tJn &#10;Is-Apr-2017 1801 ">
            <a:extLst>
              <a:ext uri="{FF2B5EF4-FFF2-40B4-BE49-F238E27FC236}">
                <a16:creationId xmlns:a16="http://schemas.microsoft.com/office/drawing/2014/main" id="{B99D5411-E088-C4F3-82AB-28635E5D7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14" y="1344548"/>
            <a:ext cx="6231836" cy="48175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71E7A1-ADB8-73CF-2D12-C1EFC93EA6A7}"/>
              </a:ext>
            </a:extLst>
          </p:cNvPr>
          <p:cNvPicPr>
            <a:picLocks noChangeAspect="1"/>
          </p:cNvPicPr>
          <p:nvPr/>
        </p:nvPicPr>
        <p:blipFill>
          <a:blip r:embed="rId3"/>
          <a:stretch>
            <a:fillRect/>
          </a:stretch>
        </p:blipFill>
        <p:spPr>
          <a:xfrm>
            <a:off x="6748670" y="1027906"/>
            <a:ext cx="5001916" cy="5450805"/>
          </a:xfrm>
          <a:prstGeom prst="rect">
            <a:avLst/>
          </a:prstGeom>
        </p:spPr>
      </p:pic>
    </p:spTree>
    <p:extLst>
      <p:ext uri="{BB962C8B-B14F-4D97-AF65-F5344CB8AC3E}">
        <p14:creationId xmlns:p14="http://schemas.microsoft.com/office/powerpoint/2010/main" val="3779043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8D2E-AD32-6AE6-6DC4-5468BF806FF5}"/>
              </a:ext>
            </a:extLst>
          </p:cNvPr>
          <p:cNvSpPr>
            <a:spLocks noGrp="1"/>
          </p:cNvSpPr>
          <p:nvPr>
            <p:ph type="title"/>
          </p:nvPr>
        </p:nvSpPr>
        <p:spPr/>
        <p:txBody>
          <a:bodyPr/>
          <a:lstStyle/>
          <a:p>
            <a:r>
              <a:rPr lang="en-US" dirty="0"/>
              <a:t>GX 13+1: </a:t>
            </a:r>
            <a:r>
              <a:rPr lang="en-US" dirty="0" err="1"/>
              <a:t>emperical</a:t>
            </a:r>
            <a:endParaRPr lang="en-US" dirty="0"/>
          </a:p>
        </p:txBody>
      </p:sp>
      <p:pic>
        <p:nvPicPr>
          <p:cNvPr id="4097" name="Picture 1" descr="data and folded model &#10;Energy (keV) &#10;kH8tJn Is-Apr-2017 14:33 ">
            <a:extLst>
              <a:ext uri="{FF2B5EF4-FFF2-40B4-BE49-F238E27FC236}">
                <a16:creationId xmlns:a16="http://schemas.microsoft.com/office/drawing/2014/main" id="{D7BDB6D2-30BC-4CE2-3BC8-C51CE5B82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1" y="1562447"/>
            <a:ext cx="6096000" cy="46620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8ED88A-B44C-EA1E-9692-DF1940063689}"/>
              </a:ext>
            </a:extLst>
          </p:cNvPr>
          <p:cNvPicPr>
            <a:picLocks noChangeAspect="1"/>
          </p:cNvPicPr>
          <p:nvPr/>
        </p:nvPicPr>
        <p:blipFill>
          <a:blip r:embed="rId3"/>
          <a:stretch>
            <a:fillRect/>
          </a:stretch>
        </p:blipFill>
        <p:spPr>
          <a:xfrm>
            <a:off x="6298925" y="1690688"/>
            <a:ext cx="5674414" cy="3928441"/>
          </a:xfrm>
          <a:prstGeom prst="rect">
            <a:avLst/>
          </a:prstGeom>
        </p:spPr>
      </p:pic>
    </p:spTree>
    <p:extLst>
      <p:ext uri="{BB962C8B-B14F-4D97-AF65-F5344CB8AC3E}">
        <p14:creationId xmlns:p14="http://schemas.microsoft.com/office/powerpoint/2010/main" val="2519015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DD69-7E79-BB74-85D1-0458B344848B}"/>
              </a:ext>
            </a:extLst>
          </p:cNvPr>
          <p:cNvSpPr>
            <a:spLocks noGrp="1"/>
          </p:cNvSpPr>
          <p:nvPr>
            <p:ph type="title"/>
          </p:nvPr>
        </p:nvSpPr>
        <p:spPr/>
        <p:txBody>
          <a:bodyPr/>
          <a:lstStyle/>
          <a:p>
            <a:r>
              <a:rPr lang="en-US" dirty="0"/>
              <a:t>GX13+1: </a:t>
            </a:r>
            <a:r>
              <a:rPr lang="en-US" dirty="0" err="1"/>
              <a:t>XMM+Swift+NuSTAR</a:t>
            </a:r>
            <a:endParaRPr lang="en-US" dirty="0"/>
          </a:p>
        </p:txBody>
      </p:sp>
      <p:pic>
        <p:nvPicPr>
          <p:cNvPr id="3" name="Picture 2">
            <a:extLst>
              <a:ext uri="{FF2B5EF4-FFF2-40B4-BE49-F238E27FC236}">
                <a16:creationId xmlns:a16="http://schemas.microsoft.com/office/drawing/2014/main" id="{A6C5C3EA-459F-C5EB-1687-70C86A3D1D0F}"/>
              </a:ext>
            </a:extLst>
          </p:cNvPr>
          <p:cNvPicPr>
            <a:picLocks noChangeAspect="1"/>
          </p:cNvPicPr>
          <p:nvPr/>
        </p:nvPicPr>
        <p:blipFill>
          <a:blip r:embed="rId2"/>
          <a:stretch>
            <a:fillRect/>
          </a:stretch>
        </p:blipFill>
        <p:spPr>
          <a:xfrm>
            <a:off x="1389821" y="1431508"/>
            <a:ext cx="9254987" cy="4940026"/>
          </a:xfrm>
          <a:prstGeom prst="rect">
            <a:avLst/>
          </a:prstGeom>
        </p:spPr>
      </p:pic>
      <p:sp>
        <p:nvSpPr>
          <p:cNvPr id="4" name="TextBox 3">
            <a:extLst>
              <a:ext uri="{FF2B5EF4-FFF2-40B4-BE49-F238E27FC236}">
                <a16:creationId xmlns:a16="http://schemas.microsoft.com/office/drawing/2014/main" id="{D223C73D-E8A2-682A-4439-2C36DAC8FC97}"/>
              </a:ext>
            </a:extLst>
          </p:cNvPr>
          <p:cNvSpPr txBox="1"/>
          <p:nvPr/>
        </p:nvSpPr>
        <p:spPr>
          <a:xfrm>
            <a:off x="7938407" y="2186609"/>
            <a:ext cx="1517018" cy="369332"/>
          </a:xfrm>
          <a:prstGeom prst="rect">
            <a:avLst/>
          </a:prstGeom>
          <a:noFill/>
        </p:spPr>
        <p:txBody>
          <a:bodyPr wrap="none" rtlCol="0">
            <a:spAutoFit/>
          </a:bodyPr>
          <a:lstStyle/>
          <a:p>
            <a:r>
              <a:rPr lang="en-US" dirty="0">
                <a:solidFill>
                  <a:schemeClr val="bg1"/>
                </a:solidFill>
              </a:rPr>
              <a:t>XMM-Newton</a:t>
            </a:r>
          </a:p>
        </p:txBody>
      </p:sp>
      <p:sp>
        <p:nvSpPr>
          <p:cNvPr id="11" name="TextBox 10">
            <a:extLst>
              <a:ext uri="{FF2B5EF4-FFF2-40B4-BE49-F238E27FC236}">
                <a16:creationId xmlns:a16="http://schemas.microsoft.com/office/drawing/2014/main" id="{8C9A78D1-177F-7BE0-B96E-99B654B8F9A6}"/>
              </a:ext>
            </a:extLst>
          </p:cNvPr>
          <p:cNvSpPr txBox="1"/>
          <p:nvPr/>
        </p:nvSpPr>
        <p:spPr>
          <a:xfrm>
            <a:off x="4930163" y="2657061"/>
            <a:ext cx="654025" cy="369332"/>
          </a:xfrm>
          <a:prstGeom prst="rect">
            <a:avLst/>
          </a:prstGeom>
          <a:noFill/>
        </p:spPr>
        <p:txBody>
          <a:bodyPr wrap="none" rtlCol="0">
            <a:spAutoFit/>
          </a:bodyPr>
          <a:lstStyle/>
          <a:p>
            <a:r>
              <a:rPr lang="en-US" dirty="0">
                <a:solidFill>
                  <a:schemeClr val="bg1"/>
                </a:solidFill>
              </a:rPr>
              <a:t>Swift</a:t>
            </a:r>
          </a:p>
        </p:txBody>
      </p:sp>
      <p:sp>
        <p:nvSpPr>
          <p:cNvPr id="12" name="TextBox 11">
            <a:extLst>
              <a:ext uri="{FF2B5EF4-FFF2-40B4-BE49-F238E27FC236}">
                <a16:creationId xmlns:a16="http://schemas.microsoft.com/office/drawing/2014/main" id="{558F05A7-0560-A6CE-B17C-C0F60F71C29F}"/>
              </a:ext>
            </a:extLst>
          </p:cNvPr>
          <p:cNvSpPr txBox="1"/>
          <p:nvPr/>
        </p:nvSpPr>
        <p:spPr>
          <a:xfrm>
            <a:off x="9191325" y="3133174"/>
            <a:ext cx="912045" cy="369332"/>
          </a:xfrm>
          <a:prstGeom prst="rect">
            <a:avLst/>
          </a:prstGeom>
          <a:noFill/>
        </p:spPr>
        <p:txBody>
          <a:bodyPr wrap="none" rtlCol="0">
            <a:spAutoFit/>
          </a:bodyPr>
          <a:lstStyle/>
          <a:p>
            <a:r>
              <a:rPr lang="en-US" dirty="0" err="1">
                <a:solidFill>
                  <a:schemeClr val="bg1"/>
                </a:solidFill>
              </a:rPr>
              <a:t>NuSTAR</a:t>
            </a:r>
            <a:endParaRPr lang="en-US" dirty="0">
              <a:solidFill>
                <a:schemeClr val="bg1"/>
              </a:solidFill>
            </a:endParaRPr>
          </a:p>
        </p:txBody>
      </p:sp>
      <p:sp>
        <p:nvSpPr>
          <p:cNvPr id="5" name="TextBox 4">
            <a:extLst>
              <a:ext uri="{FF2B5EF4-FFF2-40B4-BE49-F238E27FC236}">
                <a16:creationId xmlns:a16="http://schemas.microsoft.com/office/drawing/2014/main" id="{FDB05B69-F569-AB0B-938F-5BBFD5CF66A1}"/>
              </a:ext>
            </a:extLst>
          </p:cNvPr>
          <p:cNvSpPr txBox="1"/>
          <p:nvPr/>
        </p:nvSpPr>
        <p:spPr>
          <a:xfrm>
            <a:off x="5257175" y="6371534"/>
            <a:ext cx="1146468" cy="369332"/>
          </a:xfrm>
          <a:prstGeom prst="rect">
            <a:avLst/>
          </a:prstGeom>
          <a:noFill/>
        </p:spPr>
        <p:txBody>
          <a:bodyPr wrap="none" rtlCol="0">
            <a:spAutoFit/>
          </a:bodyPr>
          <a:lstStyle/>
          <a:p>
            <a:r>
              <a:rPr lang="en-US" dirty="0"/>
              <a:t>Time (sec)</a:t>
            </a:r>
          </a:p>
        </p:txBody>
      </p:sp>
    </p:spTree>
    <p:extLst>
      <p:ext uri="{BB962C8B-B14F-4D97-AF65-F5344CB8AC3E}">
        <p14:creationId xmlns:p14="http://schemas.microsoft.com/office/powerpoint/2010/main" val="3488768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DD69-7E79-BB74-85D1-0458B344848B}"/>
              </a:ext>
            </a:extLst>
          </p:cNvPr>
          <p:cNvSpPr>
            <a:spLocks noGrp="1"/>
          </p:cNvSpPr>
          <p:nvPr>
            <p:ph type="title"/>
          </p:nvPr>
        </p:nvSpPr>
        <p:spPr/>
        <p:txBody>
          <a:bodyPr/>
          <a:lstStyle/>
          <a:p>
            <a:r>
              <a:rPr lang="en-US" dirty="0"/>
              <a:t>GX13+1: </a:t>
            </a:r>
            <a:r>
              <a:rPr lang="en-US" dirty="0" err="1"/>
              <a:t>XMM+Swift+NuSTAR</a:t>
            </a:r>
            <a:endParaRPr lang="en-US" dirty="0"/>
          </a:p>
        </p:txBody>
      </p:sp>
      <p:pic>
        <p:nvPicPr>
          <p:cNvPr id="6146" name="Picture 2" descr="data/ model &#10;Energy (kav) &#10;krıs-tın 4—ğug-2017 ">
            <a:extLst>
              <a:ext uri="{FF2B5EF4-FFF2-40B4-BE49-F238E27FC236}">
                <a16:creationId xmlns:a16="http://schemas.microsoft.com/office/drawing/2014/main" id="{4E38A0D2-EDD0-2589-3D0C-5D47172F8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839"/>
            <a:ext cx="4235455" cy="32401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ata/ model &#10;Energy (kev) &#10;20 &#10;10 &#10;4—Aug-2017 16: ">
            <a:extLst>
              <a:ext uri="{FF2B5EF4-FFF2-40B4-BE49-F238E27FC236}">
                <a16:creationId xmlns:a16="http://schemas.microsoft.com/office/drawing/2014/main" id="{B18E5594-D1AD-5CF1-EB96-8D7F10045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687" y="1733182"/>
            <a:ext cx="4070625" cy="30878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ata/ model &#10;Energy (kev) &#10;20 &#10;10 &#10;krletln 4—Aug-2017 162' ">
            <a:extLst>
              <a:ext uri="{FF2B5EF4-FFF2-40B4-BE49-F238E27FC236}">
                <a16:creationId xmlns:a16="http://schemas.microsoft.com/office/drawing/2014/main" id="{F14C6234-758D-AC3D-6040-044D689F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47" y="1733182"/>
            <a:ext cx="4075922" cy="31303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D95DC0-A1E5-9F29-EBFC-834056C6A6BC}"/>
              </a:ext>
            </a:extLst>
          </p:cNvPr>
          <p:cNvSpPr txBox="1"/>
          <p:nvPr/>
        </p:nvSpPr>
        <p:spPr>
          <a:xfrm>
            <a:off x="8319052" y="5054552"/>
            <a:ext cx="3389243" cy="1200329"/>
          </a:xfrm>
          <a:prstGeom prst="rect">
            <a:avLst/>
          </a:prstGeom>
          <a:noFill/>
        </p:spPr>
        <p:txBody>
          <a:bodyPr wrap="square">
            <a:spAutoFit/>
          </a:bodyPr>
          <a:lstStyle/>
          <a:p>
            <a:r>
              <a:rPr lang="en-US" sz="1800" dirty="0">
                <a:effectLst/>
                <a:latin typeface="Calibri" panose="020F0502020204030204" pitchFamily="34" charset="0"/>
              </a:rPr>
              <a:t>Ignore </a:t>
            </a:r>
            <a:r>
              <a:rPr lang="en-US" sz="1800" dirty="0" err="1">
                <a:effectLst/>
                <a:latin typeface="Calibri" panose="020F0502020204030204" pitchFamily="34" charset="0"/>
              </a:rPr>
              <a:t>NuSTAR</a:t>
            </a:r>
            <a:r>
              <a:rPr lang="en-US" sz="1800" dirty="0">
                <a:effectLst/>
                <a:latin typeface="Calibri" panose="020F0502020204030204" pitchFamily="34" charset="0"/>
              </a:rPr>
              <a:t> between 3 - 5 keV</a:t>
            </a:r>
          </a:p>
          <a:p>
            <a:pPr marL="0" marR="0">
              <a:spcBef>
                <a:spcPts val="0"/>
              </a:spcBef>
              <a:spcAft>
                <a:spcPts val="0"/>
              </a:spcAft>
            </a:pPr>
            <a:r>
              <a:rPr lang="en-US" sz="1800" dirty="0" err="1">
                <a:effectLst/>
                <a:latin typeface="Calibri" panose="020F0502020204030204" pitchFamily="34" charset="0"/>
              </a:rPr>
              <a:t>Nustar</a:t>
            </a:r>
            <a:r>
              <a:rPr lang="en-US" sz="1800" dirty="0">
                <a:effectLst/>
                <a:latin typeface="Calibri" panose="020F0502020204030204" pitchFamily="34" charset="0"/>
              </a:rPr>
              <a:t> = 0.95</a:t>
            </a:r>
          </a:p>
          <a:p>
            <a:pPr marL="0" marR="0">
              <a:spcBef>
                <a:spcPts val="0"/>
              </a:spcBef>
              <a:spcAft>
                <a:spcPts val="0"/>
              </a:spcAft>
            </a:pPr>
            <a:r>
              <a:rPr lang="en-US" sz="1800" dirty="0">
                <a:effectLst/>
                <a:latin typeface="Calibri" panose="020F0502020204030204" pitchFamily="34" charset="0"/>
              </a:rPr>
              <a:t>Swift = 1.09</a:t>
            </a:r>
          </a:p>
          <a:p>
            <a:pPr marL="0" marR="0">
              <a:spcBef>
                <a:spcPts val="0"/>
              </a:spcBef>
              <a:spcAft>
                <a:spcPts val="0"/>
              </a:spcAft>
            </a:pPr>
            <a:r>
              <a:rPr lang="en-US" sz="1800" dirty="0" err="1">
                <a:effectLst/>
                <a:latin typeface="Calibri" panose="020F0502020204030204" pitchFamily="34" charset="0"/>
              </a:rPr>
              <a:t>Xmm</a:t>
            </a:r>
            <a:r>
              <a:rPr lang="en-US" sz="1800" dirty="0">
                <a:effectLst/>
                <a:latin typeface="Calibri" panose="020F0502020204030204" pitchFamily="34" charset="0"/>
              </a:rPr>
              <a:t>= 0.99</a:t>
            </a:r>
          </a:p>
        </p:txBody>
      </p:sp>
      <p:sp>
        <p:nvSpPr>
          <p:cNvPr id="10" name="TextBox 9">
            <a:extLst>
              <a:ext uri="{FF2B5EF4-FFF2-40B4-BE49-F238E27FC236}">
                <a16:creationId xmlns:a16="http://schemas.microsoft.com/office/drawing/2014/main" id="{B414B412-ADE5-7650-BF51-943F96F51754}"/>
              </a:ext>
            </a:extLst>
          </p:cNvPr>
          <p:cNvSpPr txBox="1"/>
          <p:nvPr/>
        </p:nvSpPr>
        <p:spPr>
          <a:xfrm>
            <a:off x="4235455" y="4923215"/>
            <a:ext cx="4385642" cy="1569660"/>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rPr>
              <a:t>This is the joint fit with no adjustments (</a:t>
            </a:r>
            <a:r>
              <a:rPr lang="en-US" sz="1200" dirty="0" err="1">
                <a:effectLst/>
                <a:latin typeface="Menlo" panose="020B0609030804020204" pitchFamily="49" charset="0"/>
              </a:rPr>
              <a:t>spectrum_nustar_xmm_swift.pco</a:t>
            </a:r>
            <a:r>
              <a:rPr lang="en-US" sz="1200" dirty="0">
                <a:effectLst/>
                <a:latin typeface="Menlo" panose="020B0609030804020204" pitchFamily="49" charset="0"/>
              </a:rPr>
              <a:t>)</a:t>
            </a:r>
            <a:r>
              <a:rPr lang="en-US" sz="1800" dirty="0">
                <a:effectLst/>
                <a:latin typeface="Calibri" panose="020F0502020204030204" pitchFamily="34" charset="0"/>
              </a:rPr>
              <a:t>:</a:t>
            </a:r>
          </a:p>
          <a:p>
            <a:pPr marL="0" marR="0">
              <a:spcBef>
                <a:spcPts val="0"/>
              </a:spcBef>
              <a:spcAft>
                <a:spcPts val="0"/>
              </a:spcAft>
            </a:pPr>
            <a:r>
              <a:rPr lang="en-US" sz="1200" dirty="0" err="1">
                <a:effectLst/>
                <a:latin typeface="Menlo" panose="020B0609030804020204" pitchFamily="49" charset="0"/>
              </a:rPr>
              <a:t>TBabs</a:t>
            </a:r>
            <a:r>
              <a:rPr lang="en-US" sz="1200" dirty="0">
                <a:effectLst/>
                <a:latin typeface="Menlo" panose="020B0609030804020204" pitchFamily="49" charset="0"/>
              </a:rPr>
              <a:t>(gaussian + </a:t>
            </a:r>
            <a:r>
              <a:rPr lang="en-US" sz="1200" dirty="0" err="1">
                <a:effectLst/>
                <a:latin typeface="Menlo" panose="020B0609030804020204" pitchFamily="49" charset="0"/>
              </a:rPr>
              <a:t>comptb</a:t>
            </a:r>
            <a:r>
              <a:rPr lang="en-US" sz="1200" dirty="0">
                <a:effectLst/>
                <a:latin typeface="Menlo" panose="020B0609030804020204" pitchFamily="49" charset="0"/>
              </a:rPr>
              <a:t> + </a:t>
            </a:r>
            <a:r>
              <a:rPr lang="en-US" sz="1200" dirty="0" err="1">
                <a:effectLst/>
                <a:latin typeface="Menlo" panose="020B0609030804020204" pitchFamily="49" charset="0"/>
              </a:rPr>
              <a:t>comptb</a:t>
            </a:r>
            <a:r>
              <a:rPr lang="en-US" sz="1200" dirty="0">
                <a:effectLst/>
                <a:latin typeface="Menlo" panose="020B0609030804020204" pitchFamily="49" charset="0"/>
              </a:rPr>
              <a:t>)</a:t>
            </a:r>
          </a:p>
          <a:p>
            <a:pPr marL="0" marR="0">
              <a:spcBef>
                <a:spcPts val="0"/>
              </a:spcBef>
              <a:spcAft>
                <a:spcPts val="0"/>
              </a:spcAft>
            </a:pPr>
            <a:r>
              <a:rPr lang="en-US" sz="1200" dirty="0">
                <a:effectLst/>
                <a:latin typeface="Menlo" panose="020B0609030804020204" pitchFamily="49" charset="0"/>
              </a:rPr>
              <a:t> </a:t>
            </a:r>
          </a:p>
          <a:p>
            <a:pPr marL="0" marR="0">
              <a:spcBef>
                <a:spcPts val="0"/>
              </a:spcBef>
              <a:spcAft>
                <a:spcPts val="0"/>
              </a:spcAft>
            </a:pPr>
            <a:r>
              <a:rPr lang="en-US" sz="1800" dirty="0">
                <a:effectLst/>
                <a:latin typeface="Calibri" panose="020F0502020204030204" pitchFamily="34" charset="0"/>
              </a:rPr>
              <a:t>I ignore </a:t>
            </a:r>
            <a:r>
              <a:rPr lang="en-US" sz="1800" dirty="0" err="1">
                <a:effectLst/>
                <a:latin typeface="Calibri" panose="020F0502020204030204" pitchFamily="34" charset="0"/>
              </a:rPr>
              <a:t>NuSTAR</a:t>
            </a:r>
            <a:r>
              <a:rPr lang="en-US" sz="1800" dirty="0">
                <a:effectLst/>
                <a:latin typeface="Calibri" panose="020F0502020204030204" pitchFamily="34" charset="0"/>
              </a:rPr>
              <a:t> above 20 keV</a:t>
            </a:r>
          </a:p>
          <a:p>
            <a:pPr marL="0" marR="0">
              <a:spcBef>
                <a:spcPts val="0"/>
              </a:spcBef>
              <a:spcAft>
                <a:spcPts val="0"/>
              </a:spcAft>
            </a:pPr>
            <a:r>
              <a:rPr lang="en-US" sz="1800" dirty="0">
                <a:effectLst/>
                <a:latin typeface="Calibri" panose="020F0502020204030204" pitchFamily="34" charset="0"/>
              </a:rPr>
              <a:t>I ignore Swift above 7 keV</a:t>
            </a:r>
          </a:p>
        </p:txBody>
      </p:sp>
      <p:sp>
        <p:nvSpPr>
          <p:cNvPr id="3" name="TextBox 2">
            <a:extLst>
              <a:ext uri="{FF2B5EF4-FFF2-40B4-BE49-F238E27FC236}">
                <a16:creationId xmlns:a16="http://schemas.microsoft.com/office/drawing/2014/main" id="{BCDC18F5-5907-BAE5-90FF-3597E2447BA1}"/>
              </a:ext>
            </a:extLst>
          </p:cNvPr>
          <p:cNvSpPr txBox="1"/>
          <p:nvPr/>
        </p:nvSpPr>
        <p:spPr>
          <a:xfrm>
            <a:off x="595515" y="5267269"/>
            <a:ext cx="3044423" cy="769441"/>
          </a:xfrm>
          <a:prstGeom prst="rect">
            <a:avLst/>
          </a:prstGeom>
          <a:noFill/>
        </p:spPr>
        <p:txBody>
          <a:bodyPr wrap="none" rtlCol="0">
            <a:spAutoFit/>
          </a:bodyPr>
          <a:lstStyle/>
          <a:p>
            <a:r>
              <a:rPr lang="en-US" sz="4400" b="1" u="sng" dirty="0"/>
              <a:t>Strict timing</a:t>
            </a:r>
          </a:p>
        </p:txBody>
      </p:sp>
    </p:spTree>
    <p:extLst>
      <p:ext uri="{BB962C8B-B14F-4D97-AF65-F5344CB8AC3E}">
        <p14:creationId xmlns:p14="http://schemas.microsoft.com/office/powerpoint/2010/main" val="2792590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0BC3-DAE8-4D29-028B-874996FE6E4C}"/>
              </a:ext>
            </a:extLst>
          </p:cNvPr>
          <p:cNvSpPr>
            <a:spLocks noGrp="1"/>
          </p:cNvSpPr>
          <p:nvPr>
            <p:ph type="title"/>
          </p:nvPr>
        </p:nvSpPr>
        <p:spPr/>
        <p:txBody>
          <a:bodyPr/>
          <a:lstStyle/>
          <a:p>
            <a:r>
              <a:rPr lang="en-US" dirty="0"/>
              <a:t>GX 13+1: Light curve</a:t>
            </a:r>
          </a:p>
        </p:txBody>
      </p:sp>
      <p:pic>
        <p:nvPicPr>
          <p:cNvPr id="4" name="Picture 3">
            <a:extLst>
              <a:ext uri="{FF2B5EF4-FFF2-40B4-BE49-F238E27FC236}">
                <a16:creationId xmlns:a16="http://schemas.microsoft.com/office/drawing/2014/main" id="{D01195E0-CCFC-1B65-DE54-F43D0B6B49C6}"/>
              </a:ext>
            </a:extLst>
          </p:cNvPr>
          <p:cNvPicPr>
            <a:picLocks noChangeAspect="1"/>
          </p:cNvPicPr>
          <p:nvPr/>
        </p:nvPicPr>
        <p:blipFill>
          <a:blip r:embed="rId2"/>
          <a:stretch>
            <a:fillRect/>
          </a:stretch>
        </p:blipFill>
        <p:spPr>
          <a:xfrm>
            <a:off x="1158360" y="1431582"/>
            <a:ext cx="4372251" cy="2416244"/>
          </a:xfrm>
          <a:prstGeom prst="rect">
            <a:avLst/>
          </a:prstGeom>
        </p:spPr>
      </p:pic>
      <p:pic>
        <p:nvPicPr>
          <p:cNvPr id="5121" name="Picture 1" descr="-0.75 &#10;-0.775 &#10;-0.85 &#10;-0.875 &#10;104 &#10;2x104 &#10;ı &#10;3x104 &#10;ı &#10;4x104 &#10;5x104 &#10;6x104 &#10;7x104 &#10;Time (seconds) ">
            <a:extLst>
              <a:ext uri="{FF2B5EF4-FFF2-40B4-BE49-F238E27FC236}">
                <a16:creationId xmlns:a16="http://schemas.microsoft.com/office/drawing/2014/main" id="{E0BF40C8-FBFF-1028-52F3-C92F327D0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976" y="1172816"/>
            <a:ext cx="4901491" cy="2675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normalized countrate ">
            <a:extLst>
              <a:ext uri="{FF2B5EF4-FFF2-40B4-BE49-F238E27FC236}">
                <a16:creationId xmlns:a16="http://schemas.microsoft.com/office/drawing/2014/main" id="{70913019-A8C8-5261-B194-35ACB3E5D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082" y="4061380"/>
            <a:ext cx="4877234" cy="2289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ata and folded model &#10;±+++-4-+ -+4-—1---4---4.-- &#10;Energy (ke\O &#10;14+r-2017 1564 ">
            <a:extLst>
              <a:ext uri="{FF2B5EF4-FFF2-40B4-BE49-F238E27FC236}">
                <a16:creationId xmlns:a16="http://schemas.microsoft.com/office/drawing/2014/main" id="{437CE873-6AE0-425C-0880-CD7F9E9A7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065" y="3961464"/>
            <a:ext cx="3614197" cy="26966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994053-8428-1E97-5818-39875691861F}"/>
              </a:ext>
            </a:extLst>
          </p:cNvPr>
          <p:cNvSpPr/>
          <p:nvPr/>
        </p:nvSpPr>
        <p:spPr>
          <a:xfrm>
            <a:off x="4154557" y="2226365"/>
            <a:ext cx="487017" cy="1202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828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A694-E376-964E-84A3-BE8840A236A4}"/>
              </a:ext>
            </a:extLst>
          </p:cNvPr>
          <p:cNvSpPr>
            <a:spLocks noGrp="1"/>
          </p:cNvSpPr>
          <p:nvPr>
            <p:ph type="title"/>
          </p:nvPr>
        </p:nvSpPr>
        <p:spPr/>
        <p:txBody>
          <a:bodyPr/>
          <a:lstStyle/>
          <a:p>
            <a:r>
              <a:rPr lang="en-US" dirty="0"/>
              <a:t>GX 13+1: time resolved spectroscopy</a:t>
            </a:r>
          </a:p>
        </p:txBody>
      </p:sp>
      <p:pic>
        <p:nvPicPr>
          <p:cNvPr id="5" name="Picture 4">
            <a:extLst>
              <a:ext uri="{FF2B5EF4-FFF2-40B4-BE49-F238E27FC236}">
                <a16:creationId xmlns:a16="http://schemas.microsoft.com/office/drawing/2014/main" id="{588D7E9F-6FAA-E960-E8F4-FE22EF88A2A1}"/>
              </a:ext>
            </a:extLst>
          </p:cNvPr>
          <p:cNvPicPr>
            <a:picLocks noChangeAspect="1"/>
          </p:cNvPicPr>
          <p:nvPr/>
        </p:nvPicPr>
        <p:blipFill>
          <a:blip r:embed="rId2"/>
          <a:stretch>
            <a:fillRect/>
          </a:stretch>
        </p:blipFill>
        <p:spPr>
          <a:xfrm>
            <a:off x="4756315" y="1291115"/>
            <a:ext cx="3025973" cy="2761465"/>
          </a:xfrm>
          <a:prstGeom prst="rect">
            <a:avLst/>
          </a:prstGeom>
        </p:spPr>
      </p:pic>
      <p:pic>
        <p:nvPicPr>
          <p:cNvPr id="2052" name="Picture 4" descr="2.25 &#10;L25 &#10;L75 &#10;20 &#10;20 &#10;1.3 ">
            <a:extLst>
              <a:ext uri="{FF2B5EF4-FFF2-40B4-BE49-F238E27FC236}">
                <a16:creationId xmlns:a16="http://schemas.microsoft.com/office/drawing/2014/main" id="{EB245F2F-1F5C-5B0F-3F95-5F707F140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703" y="1888066"/>
            <a:ext cx="3833935" cy="3657968"/>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data/ model &#10;Energy (kev) &#10;14*r-2017 16:48 ">
            <a:extLst>
              <a:ext uri="{FF2B5EF4-FFF2-40B4-BE49-F238E27FC236}">
                <a16:creationId xmlns:a16="http://schemas.microsoft.com/office/drawing/2014/main" id="{78091088-7479-5068-EBC1-FF538E435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414" y="4052580"/>
            <a:ext cx="3506006" cy="2670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F357D9D8-DD91-0C4B-FEBA-7A057DAEAB8C}"/>
              </a:ext>
            </a:extLst>
          </p:cNvPr>
          <p:cNvGraphicFramePr>
            <a:graphicFrameLocks noGrp="1"/>
          </p:cNvGraphicFramePr>
          <p:nvPr>
            <p:extLst>
              <p:ext uri="{D42A27DB-BD31-4B8C-83A1-F6EECF244321}">
                <p14:modId xmlns:p14="http://schemas.microsoft.com/office/powerpoint/2010/main" val="3830151420"/>
              </p:ext>
            </p:extLst>
          </p:nvPr>
        </p:nvGraphicFramePr>
        <p:xfrm>
          <a:off x="731569" y="1690688"/>
          <a:ext cx="3819449" cy="4307840"/>
        </p:xfrm>
        <a:graphic>
          <a:graphicData uri="http://schemas.openxmlformats.org/drawingml/2006/table">
            <a:tbl>
              <a:tblPr/>
              <a:tblGrid>
                <a:gridCol w="905256">
                  <a:extLst>
                    <a:ext uri="{9D8B030D-6E8A-4147-A177-3AD203B41FA5}">
                      <a16:colId xmlns:a16="http://schemas.microsoft.com/office/drawing/2014/main" val="3185433199"/>
                    </a:ext>
                  </a:extLst>
                </a:gridCol>
                <a:gridCol w="609905">
                  <a:extLst>
                    <a:ext uri="{9D8B030D-6E8A-4147-A177-3AD203B41FA5}">
                      <a16:colId xmlns:a16="http://schemas.microsoft.com/office/drawing/2014/main" val="37490967"/>
                    </a:ext>
                  </a:extLst>
                </a:gridCol>
                <a:gridCol w="609905">
                  <a:extLst>
                    <a:ext uri="{9D8B030D-6E8A-4147-A177-3AD203B41FA5}">
                      <a16:colId xmlns:a16="http://schemas.microsoft.com/office/drawing/2014/main" val="4091184721"/>
                    </a:ext>
                  </a:extLst>
                </a:gridCol>
                <a:gridCol w="609905">
                  <a:extLst>
                    <a:ext uri="{9D8B030D-6E8A-4147-A177-3AD203B41FA5}">
                      <a16:colId xmlns:a16="http://schemas.microsoft.com/office/drawing/2014/main" val="3528966277"/>
                    </a:ext>
                  </a:extLst>
                </a:gridCol>
                <a:gridCol w="627278">
                  <a:extLst>
                    <a:ext uri="{9D8B030D-6E8A-4147-A177-3AD203B41FA5}">
                      <a16:colId xmlns:a16="http://schemas.microsoft.com/office/drawing/2014/main" val="353504918"/>
                    </a:ext>
                  </a:extLst>
                </a:gridCol>
                <a:gridCol w="457200">
                  <a:extLst>
                    <a:ext uri="{9D8B030D-6E8A-4147-A177-3AD203B41FA5}">
                      <a16:colId xmlns:a16="http://schemas.microsoft.com/office/drawing/2014/main" val="1525071208"/>
                    </a:ext>
                  </a:extLst>
                </a:gridCol>
              </a:tblGrid>
              <a:tr h="0">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Orbit1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Orbit2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Orbit5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Orbit10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Flare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07819309"/>
                  </a:ext>
                </a:extLst>
              </a:tr>
              <a:tr h="0">
                <a:tc>
                  <a:txBody>
                    <a:bodyPr/>
                    <a:lstStyle/>
                    <a:p>
                      <a:pPr marL="0" marR="0" fontAlgn="t">
                        <a:spcBef>
                          <a:spcPts val="0"/>
                        </a:spcBef>
                        <a:spcAft>
                          <a:spcPts val="0"/>
                        </a:spcAft>
                      </a:pPr>
                      <a:r>
                        <a:rPr lang="en-US" sz="1100">
                          <a:effectLst/>
                          <a:latin typeface="Calibri" panose="020F0502020204030204" pitchFamily="34" charset="0"/>
                        </a:rPr>
                        <a:t>Gauss Line 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6.28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6.16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6.37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270237692"/>
                  </a:ext>
                </a:extLst>
              </a:tr>
              <a:tr h="0">
                <a:tc>
                  <a:txBody>
                    <a:bodyPr/>
                    <a:lstStyle/>
                    <a:p>
                      <a:pPr marL="0" marR="0" fontAlgn="t">
                        <a:spcBef>
                          <a:spcPts val="0"/>
                        </a:spcBef>
                        <a:spcAft>
                          <a:spcPts val="0"/>
                        </a:spcAft>
                      </a:pPr>
                      <a:r>
                        <a:rPr lang="en-US" sz="1100">
                          <a:effectLst/>
                          <a:latin typeface="Calibri" panose="020F0502020204030204" pitchFamily="34" charset="0"/>
                        </a:rPr>
                        <a:t>Gauss width</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0.86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0.94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0.87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0.7(f)</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110690664"/>
                  </a:ext>
                </a:extLst>
              </a:tr>
              <a:tr h="0">
                <a:tc>
                  <a:txBody>
                    <a:bodyPr/>
                    <a:lstStyle/>
                    <a:p>
                      <a:pPr marL="0" marR="0" fontAlgn="t">
                        <a:spcBef>
                          <a:spcPts val="0"/>
                        </a:spcBef>
                        <a:spcAft>
                          <a:spcPts val="0"/>
                        </a:spcAft>
                      </a:pPr>
                      <a:r>
                        <a:rPr lang="en-US" sz="1100" dirty="0" err="1">
                          <a:effectLst/>
                          <a:latin typeface="Calibri" panose="020F0502020204030204" pitchFamily="34" charset="0"/>
                        </a:rPr>
                        <a:t>CompTb</a:t>
                      </a:r>
                      <a:r>
                        <a:rPr lang="en-US" sz="1100" dirty="0">
                          <a:effectLst/>
                          <a:latin typeface="Calibri" panose="020F0502020204030204" pitchFamily="34" charset="0"/>
                        </a:rPr>
                        <a:t>[1]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428139254"/>
                  </a:ext>
                </a:extLst>
              </a:tr>
              <a:tr h="0">
                <a:tc>
                  <a:txBody>
                    <a:bodyPr/>
                    <a:lstStyle/>
                    <a:p>
                      <a:pPr marL="0" marR="0" fontAlgn="t">
                        <a:spcBef>
                          <a:spcPts val="0"/>
                        </a:spcBef>
                        <a:spcAft>
                          <a:spcPts val="0"/>
                        </a:spcAft>
                      </a:pPr>
                      <a:r>
                        <a:rPr lang="en-US" sz="1100">
                          <a:effectLst/>
                          <a:latin typeface="Calibri" panose="020F0502020204030204" pitchFamily="34" charset="0"/>
                        </a:rPr>
                        <a:t>kTs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0.91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dirty="0">
                          <a:effectLst/>
                          <a:latin typeface="Calibri" panose="020F0502020204030204" pitchFamily="34" charset="0"/>
                        </a:rPr>
                        <a:t>0.94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0.94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1.66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582284386"/>
                  </a:ext>
                </a:extLst>
              </a:tr>
              <a:tr h="0">
                <a:tc>
                  <a:txBody>
                    <a:bodyPr/>
                    <a:lstStyle/>
                    <a:p>
                      <a:pPr marL="0" marR="0" fontAlgn="t">
                        <a:spcBef>
                          <a:spcPts val="0"/>
                        </a:spcBef>
                        <a:spcAft>
                          <a:spcPts val="0"/>
                        </a:spcAft>
                      </a:pPr>
                      <a:r>
                        <a:rPr lang="en-US" sz="1100">
                          <a:effectLst/>
                          <a:latin typeface="Calibri" panose="020F0502020204030204" pitchFamily="34" charset="0"/>
                        </a:rPr>
                        <a:t>alpha</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1.69</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2.3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1.57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0.67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879544321"/>
                  </a:ext>
                </a:extLst>
              </a:tr>
              <a:tr h="0">
                <a:tc>
                  <a:txBody>
                    <a:bodyPr/>
                    <a:lstStyle/>
                    <a:p>
                      <a:pPr marL="0" marR="0" fontAlgn="t">
                        <a:spcBef>
                          <a:spcPts val="0"/>
                        </a:spcBef>
                        <a:spcAft>
                          <a:spcPts val="0"/>
                        </a:spcAft>
                      </a:pPr>
                      <a:r>
                        <a:rPr lang="en-US" sz="1100">
                          <a:effectLst/>
                          <a:latin typeface="Calibri" panose="020F0502020204030204" pitchFamily="34" charset="0"/>
                        </a:rPr>
                        <a:t>kTe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dirty="0">
                          <a:effectLst/>
                          <a:latin typeface="Calibri" panose="020F0502020204030204" pitchFamily="34" charset="0"/>
                        </a:rPr>
                        <a:t>2.26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2.25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1.94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1.98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1.86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872336696"/>
                  </a:ext>
                </a:extLst>
              </a:tr>
              <a:tr h="0">
                <a:tc>
                  <a:txBody>
                    <a:bodyPr/>
                    <a:lstStyle/>
                    <a:p>
                      <a:pPr marL="0" marR="0" fontAlgn="t">
                        <a:spcBef>
                          <a:spcPts val="0"/>
                        </a:spcBef>
                        <a:spcAft>
                          <a:spcPts val="0"/>
                        </a:spcAft>
                      </a:pPr>
                      <a:r>
                        <a:rPr lang="en-US" sz="1100">
                          <a:effectLst/>
                          <a:latin typeface="Calibri" panose="020F0502020204030204" pitchFamily="34" charset="0"/>
                        </a:rPr>
                        <a:t>delta</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9.14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46.8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7.2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4.21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5.43</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014730162"/>
                  </a:ext>
                </a:extLst>
              </a:tr>
              <a:tr h="0">
                <a:tc>
                  <a:txBody>
                    <a:bodyPr/>
                    <a:lstStyle/>
                    <a:p>
                      <a:pPr marL="0" marR="0" fontAlgn="t">
                        <a:spcBef>
                          <a:spcPts val="0"/>
                        </a:spcBef>
                        <a:spcAft>
                          <a:spcPts val="0"/>
                        </a:spcAft>
                      </a:pPr>
                      <a:r>
                        <a:rPr lang="en-US" sz="1100">
                          <a:effectLst/>
                          <a:latin typeface="Calibri" panose="020F0502020204030204" pitchFamily="34" charset="0"/>
                        </a:rPr>
                        <a:t>logA</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-0.40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-0.67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-0.64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-0.65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415835746"/>
                  </a:ext>
                </a:extLst>
              </a:tr>
              <a:tr h="0">
                <a:tc>
                  <a:txBody>
                    <a:bodyPr/>
                    <a:lstStyle/>
                    <a:p>
                      <a:pPr marL="0" marR="0" fontAlgn="t">
                        <a:spcBef>
                          <a:spcPts val="0"/>
                        </a:spcBef>
                        <a:spcAft>
                          <a:spcPts val="0"/>
                        </a:spcAft>
                      </a:pPr>
                      <a:r>
                        <a:rPr lang="en-US" sz="1100">
                          <a:effectLst/>
                          <a:latin typeface="Calibri" panose="020F0502020204030204" pitchFamily="34" charset="0"/>
                        </a:rPr>
                        <a:t>Tau</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4.2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3.2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4.8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5.8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8.9</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559142091"/>
                  </a:ext>
                </a:extLst>
              </a:tr>
              <a:tr h="0">
                <a:tc>
                  <a:txBody>
                    <a:bodyPr/>
                    <a:lstStyle/>
                    <a:p>
                      <a:pPr marL="0" marR="0" fontAlgn="t">
                        <a:spcBef>
                          <a:spcPts val="0"/>
                        </a:spcBef>
                        <a:spcAft>
                          <a:spcPts val="0"/>
                        </a:spcAft>
                      </a:pPr>
                      <a:r>
                        <a:rPr lang="en-US" sz="1100">
                          <a:effectLst/>
                          <a:latin typeface="Calibri" panose="020F0502020204030204" pitchFamily="34" charset="0"/>
                        </a:rPr>
                        <a:t>CompTb[2]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85750560"/>
                  </a:ext>
                </a:extLst>
              </a:tr>
              <a:tr h="0">
                <a:tc>
                  <a:txBody>
                    <a:bodyPr/>
                    <a:lstStyle/>
                    <a:p>
                      <a:pPr marL="0" marR="0" fontAlgn="t">
                        <a:spcBef>
                          <a:spcPts val="0"/>
                        </a:spcBef>
                        <a:spcAft>
                          <a:spcPts val="0"/>
                        </a:spcAft>
                      </a:pPr>
                      <a:r>
                        <a:rPr lang="en-US" sz="1100">
                          <a:effectLst/>
                          <a:latin typeface="Calibri" panose="020F0502020204030204" pitchFamily="34" charset="0"/>
                        </a:rPr>
                        <a:t>kTs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0.15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657060587"/>
                  </a:ext>
                </a:extLst>
              </a:tr>
              <a:tr h="0">
                <a:tc>
                  <a:txBody>
                    <a:bodyPr/>
                    <a:lstStyle/>
                    <a:p>
                      <a:pPr marL="0" marR="0" fontAlgn="t">
                        <a:spcBef>
                          <a:spcPts val="0"/>
                        </a:spcBef>
                        <a:spcAft>
                          <a:spcPts val="0"/>
                        </a:spcAft>
                      </a:pPr>
                      <a:r>
                        <a:rPr lang="en-US" sz="1100">
                          <a:effectLst/>
                          <a:latin typeface="Calibri" panose="020F0502020204030204" pitchFamily="34" charset="0"/>
                        </a:rPr>
                        <a:t>alpha</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0.7</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0.72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0.75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018387833"/>
                  </a:ext>
                </a:extLst>
              </a:tr>
              <a:tr h="0">
                <a:tc>
                  <a:txBody>
                    <a:bodyPr/>
                    <a:lstStyle/>
                    <a:p>
                      <a:pPr marL="0" marR="0" fontAlgn="t">
                        <a:spcBef>
                          <a:spcPts val="0"/>
                        </a:spcBef>
                        <a:spcAft>
                          <a:spcPts val="0"/>
                        </a:spcAft>
                      </a:pPr>
                      <a:r>
                        <a:rPr lang="en-US" sz="1100">
                          <a:effectLst/>
                          <a:latin typeface="Calibri" panose="020F0502020204030204" pitchFamily="34" charset="0"/>
                        </a:rPr>
                        <a:t>kTe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2.26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2.25</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1.94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1.98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1.86</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118050276"/>
                  </a:ext>
                </a:extLst>
              </a:tr>
              <a:tr h="0">
                <a:tc>
                  <a:txBody>
                    <a:bodyPr/>
                    <a:lstStyle/>
                    <a:p>
                      <a:pPr marL="0" marR="0" fontAlgn="t">
                        <a:spcBef>
                          <a:spcPts val="0"/>
                        </a:spcBef>
                        <a:spcAft>
                          <a:spcPts val="0"/>
                        </a:spcAft>
                      </a:pPr>
                      <a:r>
                        <a:rPr lang="en-US" sz="1100">
                          <a:effectLst/>
                          <a:latin typeface="Calibri" panose="020F0502020204030204" pitchFamily="34" charset="0"/>
                        </a:rPr>
                        <a:t>delta</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0 (f)</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864828528"/>
                  </a:ext>
                </a:extLst>
              </a:tr>
              <a:tr h="0">
                <a:tc>
                  <a:txBody>
                    <a:bodyPr/>
                    <a:lstStyle/>
                    <a:p>
                      <a:pPr marL="0" marR="0" fontAlgn="t">
                        <a:spcBef>
                          <a:spcPts val="0"/>
                        </a:spcBef>
                        <a:spcAft>
                          <a:spcPts val="0"/>
                        </a:spcAft>
                      </a:pPr>
                      <a:r>
                        <a:rPr lang="en-US" sz="1100">
                          <a:effectLst/>
                          <a:latin typeface="Calibri" panose="020F0502020204030204" pitchFamily="34" charset="0"/>
                        </a:rPr>
                        <a:t>logA</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a:effectLst/>
                          <a:latin typeface="Calibri" panose="020F0502020204030204" pitchFamily="34" charset="0"/>
                        </a:rPr>
                        <a:t>8</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100" dirty="0">
                          <a:effectLst/>
                          <a:latin typeface="Calibri" panose="020F0502020204030204" pitchFamily="34" charset="0"/>
                        </a:rPr>
                        <a:t>8 (f)</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790939457"/>
                  </a:ext>
                </a:extLst>
              </a:tr>
            </a:tbl>
          </a:graphicData>
        </a:graphic>
      </p:graphicFrame>
    </p:spTree>
    <p:extLst>
      <p:ext uri="{BB962C8B-B14F-4D97-AF65-F5344CB8AC3E}">
        <p14:creationId xmlns:p14="http://schemas.microsoft.com/office/powerpoint/2010/main" val="1021116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2845-4162-7DEA-1712-B3B9D4C5BD4D}"/>
              </a:ext>
            </a:extLst>
          </p:cNvPr>
          <p:cNvSpPr>
            <a:spLocks noGrp="1"/>
          </p:cNvSpPr>
          <p:nvPr>
            <p:ph type="title"/>
          </p:nvPr>
        </p:nvSpPr>
        <p:spPr/>
        <p:txBody>
          <a:bodyPr/>
          <a:lstStyle/>
          <a:p>
            <a:r>
              <a:rPr lang="en-US" dirty="0"/>
              <a:t>Observation ID</a:t>
            </a:r>
          </a:p>
        </p:txBody>
      </p:sp>
      <p:sp>
        <p:nvSpPr>
          <p:cNvPr id="3" name="Content Placeholder 2">
            <a:extLst>
              <a:ext uri="{FF2B5EF4-FFF2-40B4-BE49-F238E27FC236}">
                <a16:creationId xmlns:a16="http://schemas.microsoft.com/office/drawing/2014/main" id="{B19D3A5F-7A92-423B-EBF5-3AA19B214652}"/>
              </a:ext>
            </a:extLst>
          </p:cNvPr>
          <p:cNvSpPr>
            <a:spLocks noGrp="1"/>
          </p:cNvSpPr>
          <p:nvPr>
            <p:ph sz="quarter" idx="13"/>
          </p:nvPr>
        </p:nvSpPr>
        <p:spPr>
          <a:xfrm>
            <a:off x="838201" y="1331843"/>
            <a:ext cx="10515600" cy="4613113"/>
          </a:xfrm>
        </p:spPr>
        <p:txBody>
          <a:bodyPr>
            <a:normAutofit fontScale="92500" lnSpcReduction="20000"/>
          </a:bodyPr>
          <a:lstStyle/>
          <a:p>
            <a:pPr marL="0" indent="0">
              <a:buNone/>
            </a:pPr>
            <a:r>
              <a:rPr lang="en-US" sz="2600" b="0" i="0" dirty="0" err="1">
                <a:solidFill>
                  <a:srgbClr val="000000"/>
                </a:solidFill>
                <a:effectLst/>
                <a:latin typeface="Times" pitchFamily="2" charset="0"/>
              </a:rPr>
              <a:t>CPPttxxxvvv</a:t>
            </a:r>
            <a:r>
              <a:rPr lang="en-US" sz="2600" b="0" i="0" dirty="0">
                <a:solidFill>
                  <a:srgbClr val="000000"/>
                </a:solidFill>
                <a:effectLst/>
                <a:latin typeface="Times" pitchFamily="2" charset="0"/>
              </a:rPr>
              <a:t> - </a:t>
            </a:r>
            <a:r>
              <a:rPr lang="en-US" dirty="0">
                <a:highlight>
                  <a:srgbClr val="00FFFF"/>
                </a:highlight>
                <a:hlinkClick r:id="rId2">
                  <a:extLst>
                    <a:ext uri="{A12FA001-AC4F-418D-AE19-62706E023703}">
                      <ahyp:hlinkClr xmlns:ahyp="http://schemas.microsoft.com/office/drawing/2018/hyperlinkcolor" val="tx"/>
                    </a:ext>
                  </a:extLst>
                </a:hlinkClick>
              </a:rPr>
              <a:t>7</a:t>
            </a:r>
            <a:r>
              <a:rPr lang="en-US" dirty="0">
                <a:hlinkClick r:id="rId2">
                  <a:extLst>
                    <a:ext uri="{A12FA001-AC4F-418D-AE19-62706E023703}">
                      <ahyp:hlinkClr xmlns:ahyp="http://schemas.microsoft.com/office/drawing/2018/hyperlinkcolor" val="tx"/>
                    </a:ext>
                  </a:extLst>
                </a:hlinkClick>
              </a:rPr>
              <a:t>0860010</a:t>
            </a:r>
            <a:r>
              <a:rPr lang="en-US" dirty="0">
                <a:highlight>
                  <a:srgbClr val="00FF00"/>
                </a:highlight>
                <a:hlinkClick r:id="rId2">
                  <a:extLst>
                    <a:ext uri="{A12FA001-AC4F-418D-AE19-62706E023703}">
                      <ahyp:hlinkClr xmlns:ahyp="http://schemas.microsoft.com/office/drawing/2018/hyperlinkcolor" val="tx"/>
                    </a:ext>
                  </a:extLst>
                </a:hlinkClick>
              </a:rPr>
              <a:t>002</a:t>
            </a:r>
            <a:endParaRPr lang="en-US" sz="2600" b="0" i="0" dirty="0">
              <a:effectLst/>
              <a:highlight>
                <a:srgbClr val="00FF00"/>
              </a:highlight>
              <a:latin typeface="Times" pitchFamily="2" charset="0"/>
            </a:endParaRPr>
          </a:p>
          <a:p>
            <a:pPr algn="l"/>
            <a:r>
              <a:rPr lang="en-US" sz="1200" b="0" i="0" dirty="0">
                <a:solidFill>
                  <a:srgbClr val="000000"/>
                </a:solidFill>
                <a:effectLst/>
                <a:latin typeface="Times" pitchFamily="2" charset="0"/>
              </a:rPr>
              <a:t>'C' is the "source" category, defined as follows:</a:t>
            </a:r>
          </a:p>
          <a:p>
            <a:r>
              <a:rPr lang="en-US" sz="1200" dirty="0"/>
              <a:t>0: Non-Pointing Data (e.g. IOC); Safe Hold </a:t>
            </a:r>
          </a:p>
          <a:p>
            <a:r>
              <a:rPr lang="en-US" sz="1200" dirty="0"/>
              <a:t>1: Calibration Observations (e.g. Crab nebula) </a:t>
            </a:r>
          </a:p>
          <a:p>
            <a:r>
              <a:rPr lang="en-US" sz="1200" dirty="0"/>
              <a:t>2: Solar System Objects (e.g. the Sun) </a:t>
            </a:r>
          </a:p>
          <a:p>
            <a:r>
              <a:rPr lang="en-US" sz="1200" dirty="0"/>
              <a:t>3: Galactic Compact Sources (stars, CVs, X-ray binaries, isolated neutron stars) </a:t>
            </a:r>
          </a:p>
          <a:p>
            <a:r>
              <a:rPr lang="en-US" sz="1200" dirty="0"/>
              <a:t>4: Non-</a:t>
            </a:r>
            <a:r>
              <a:rPr lang="en-US" sz="1200" dirty="0" err="1"/>
              <a:t>ToO</a:t>
            </a:r>
            <a:r>
              <a:rPr lang="en-US" sz="1200" dirty="0"/>
              <a:t> Supernovae, Supernova Remnants, and Galactic Diffuse Emission </a:t>
            </a:r>
          </a:p>
          <a:p>
            <a:r>
              <a:rPr lang="en-US" sz="1200" dirty="0"/>
              <a:t>5: Normal Galaxies </a:t>
            </a:r>
          </a:p>
          <a:p>
            <a:r>
              <a:rPr lang="en-US" sz="1200" dirty="0"/>
              <a:t>6: Active Galaxies and Quasars </a:t>
            </a:r>
          </a:p>
          <a:p>
            <a:r>
              <a:rPr lang="en-US" sz="1200" dirty="0"/>
              <a:t>7: Galaxy Clusters and Extragalactic Diffuse Objects and Surveys </a:t>
            </a:r>
          </a:p>
          <a:p>
            <a:r>
              <a:rPr lang="en-US" sz="1200" dirty="0"/>
              <a:t>8: Proposed Targets of Opportunity (</a:t>
            </a:r>
            <a:r>
              <a:rPr lang="en-US" sz="1200" dirty="0" err="1"/>
              <a:t>ToOs</a:t>
            </a:r>
            <a:r>
              <a:rPr lang="en-US" sz="1200" dirty="0"/>
              <a:t>) Observations </a:t>
            </a:r>
          </a:p>
          <a:p>
            <a:r>
              <a:rPr lang="en-US" sz="1200" dirty="0"/>
              <a:t>9: Non-proposal </a:t>
            </a:r>
            <a:r>
              <a:rPr lang="en-US" sz="1200" dirty="0" err="1"/>
              <a:t>ToOs</a:t>
            </a:r>
            <a:r>
              <a:rPr lang="en-US" sz="1200" dirty="0"/>
              <a:t> and Director's Discretionary Time </a:t>
            </a:r>
          </a:p>
          <a:p>
            <a:pPr marL="0" indent="0">
              <a:buNone/>
            </a:pPr>
            <a:r>
              <a:rPr lang="en-US" sz="1200" b="0" i="0" dirty="0">
                <a:solidFill>
                  <a:srgbClr val="000000"/>
                </a:solidFill>
                <a:effectLst/>
                <a:latin typeface="Times" pitchFamily="2" charset="0"/>
              </a:rPr>
              <a:t>'PP' is two digits used to identify the program type, as follows:</a:t>
            </a:r>
            <a:r>
              <a:rPr lang="en-US" sz="1200" dirty="0"/>
              <a:t> </a:t>
            </a:r>
          </a:p>
          <a:p>
            <a:r>
              <a:rPr lang="en-US" sz="1200" dirty="0"/>
              <a:t>00: Assigned to the first 2-year primary mission (2012 to 2014) 01, 02, etc.: Increments for each additional year of operation (synchronized with possible GO cycles) </a:t>
            </a:r>
          </a:p>
          <a:p>
            <a:pPr marL="0" indent="0">
              <a:buNone/>
            </a:pPr>
            <a:r>
              <a:rPr lang="en-US" sz="1200" b="0" i="0" dirty="0">
                <a:solidFill>
                  <a:srgbClr val="000000"/>
                </a:solidFill>
                <a:effectLst/>
                <a:latin typeface="Times" pitchFamily="2" charset="0"/>
              </a:rPr>
              <a:t>'</a:t>
            </a:r>
            <a:r>
              <a:rPr lang="en-US" sz="1200" b="0" i="0" dirty="0" err="1">
                <a:solidFill>
                  <a:srgbClr val="000000"/>
                </a:solidFill>
                <a:effectLst/>
                <a:latin typeface="Times" pitchFamily="2" charset="0"/>
              </a:rPr>
              <a:t>tt</a:t>
            </a:r>
            <a:r>
              <a:rPr lang="en-US" sz="1200" b="0" i="0" dirty="0">
                <a:solidFill>
                  <a:srgbClr val="000000"/>
                </a:solidFill>
                <a:effectLst/>
                <a:latin typeface="Times" pitchFamily="2" charset="0"/>
              </a:rPr>
              <a:t>' is the program type within that 'PP'. The value is reset at each 'PP'. The '</a:t>
            </a:r>
            <a:r>
              <a:rPr lang="en-US" sz="1200" b="0" i="0" dirty="0" err="1">
                <a:solidFill>
                  <a:srgbClr val="000000"/>
                </a:solidFill>
                <a:effectLst/>
                <a:latin typeface="Times" pitchFamily="2" charset="0"/>
              </a:rPr>
              <a:t>tt</a:t>
            </a:r>
            <a:r>
              <a:rPr lang="en-US" sz="1200" b="0" i="0" dirty="0">
                <a:solidFill>
                  <a:srgbClr val="000000"/>
                </a:solidFill>
                <a:effectLst/>
                <a:latin typeface="Times" pitchFamily="2" charset="0"/>
              </a:rPr>
              <a:t>' values have the following meanings:</a:t>
            </a:r>
          </a:p>
          <a:p>
            <a:r>
              <a:rPr lang="en-US" sz="1200" dirty="0"/>
              <a:t>01: Single observation of an object. 02: Multiple observations (e.g., monitoring) of the same object. </a:t>
            </a:r>
          </a:p>
          <a:p>
            <a:r>
              <a:rPr lang="en-US" sz="1200" dirty="0"/>
              <a:t>10-59: Reserved for tiling/mosaic/raster scan programs. These programs include several different targets (</a:t>
            </a:r>
            <a:r>
              <a:rPr lang="en-US" sz="1200" dirty="0" err="1"/>
              <a:t>pointings</a:t>
            </a:r>
            <a:r>
              <a:rPr lang="en-US" sz="1200" dirty="0"/>
              <a:t>) not at the same sky position but are very close. </a:t>
            </a:r>
          </a:p>
          <a:p>
            <a:r>
              <a:rPr lang="en-US" sz="1200" dirty="0"/>
              <a:t>60-99: Reserved for survey programs. These programs comprise observations of several objects identified to carry out a specific science investigation. </a:t>
            </a:r>
          </a:p>
        </p:txBody>
      </p:sp>
    </p:spTree>
    <p:extLst>
      <p:ext uri="{BB962C8B-B14F-4D97-AF65-F5344CB8AC3E}">
        <p14:creationId xmlns:p14="http://schemas.microsoft.com/office/powerpoint/2010/main" val="1565741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6FBE2D-F1E3-27B2-8A8E-5CB72ACA2E86}"/>
              </a:ext>
            </a:extLst>
          </p:cNvPr>
          <p:cNvSpPr>
            <a:spLocks noGrp="1"/>
          </p:cNvSpPr>
          <p:nvPr>
            <p:ph idx="1"/>
          </p:nvPr>
        </p:nvSpPr>
        <p:spPr>
          <a:xfrm>
            <a:off x="917713" y="1159703"/>
            <a:ext cx="10515600" cy="4351338"/>
          </a:xfrm>
        </p:spPr>
        <p:txBody>
          <a:bodyPr/>
          <a:lstStyle/>
          <a:p>
            <a:r>
              <a:rPr lang="en-US" dirty="0"/>
              <a:t>Bright sources are fun but they are not easy</a:t>
            </a:r>
          </a:p>
          <a:p>
            <a:r>
              <a:rPr lang="en-US" dirty="0"/>
              <a:t>Complex details show up and it can be hard to tell what is real and what is instrumental</a:t>
            </a:r>
          </a:p>
          <a:p>
            <a:r>
              <a:rPr lang="en-US" dirty="0"/>
              <a:t>You can’t get everything right, so you need to understand how it affects your </a:t>
            </a:r>
            <a:r>
              <a:rPr lang="en-US"/>
              <a:t>results </a:t>
            </a:r>
            <a:endParaRPr lang="en-US" dirty="0"/>
          </a:p>
        </p:txBody>
      </p:sp>
    </p:spTree>
    <p:extLst>
      <p:ext uri="{BB962C8B-B14F-4D97-AF65-F5344CB8AC3E}">
        <p14:creationId xmlns:p14="http://schemas.microsoft.com/office/powerpoint/2010/main" val="415107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structure</a:t>
            </a:r>
          </a:p>
        </p:txBody>
      </p:sp>
      <p:pic>
        <p:nvPicPr>
          <p:cNvPr id="4" name="Content Placeholder 3"/>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661761" y="1658018"/>
            <a:ext cx="4800813" cy="4867910"/>
          </a:xfrm>
        </p:spPr>
      </p:pic>
      <p:sp>
        <p:nvSpPr>
          <p:cNvPr id="5" name="TextBox 4"/>
          <p:cNvSpPr txBox="1"/>
          <p:nvPr/>
        </p:nvSpPr>
        <p:spPr>
          <a:xfrm>
            <a:off x="6462574" y="2264410"/>
            <a:ext cx="3667225" cy="3000821"/>
          </a:xfrm>
          <a:prstGeom prst="rect">
            <a:avLst/>
          </a:prstGeom>
          <a:noFill/>
        </p:spPr>
        <p:txBody>
          <a:bodyPr wrap="square" rtlCol="0">
            <a:spAutoFit/>
          </a:bodyPr>
          <a:lstStyle/>
          <a:p>
            <a:r>
              <a:rPr lang="en-US" sz="900" dirty="0"/>
              <a:t>Slew</a:t>
            </a:r>
          </a:p>
          <a:p>
            <a:r>
              <a:rPr lang="en-US" sz="900" dirty="0"/>
              <a:t>Science observation</a:t>
            </a:r>
          </a:p>
          <a:p>
            <a:endParaRPr lang="en-US" sz="900" dirty="0"/>
          </a:p>
          <a:p>
            <a:r>
              <a:rPr lang="en-US" sz="900" dirty="0"/>
              <a:t>Attitude file</a:t>
            </a:r>
          </a:p>
          <a:p>
            <a:r>
              <a:rPr lang="en-US" sz="900" dirty="0"/>
              <a:t>Orbit file</a:t>
            </a:r>
          </a:p>
          <a:p>
            <a:r>
              <a:rPr lang="en-US" sz="900" dirty="0"/>
              <a:t>Two-line element satellite position</a:t>
            </a:r>
          </a:p>
          <a:p>
            <a:endParaRPr lang="en-US" sz="900" dirty="0"/>
          </a:p>
          <a:p>
            <a:r>
              <a:rPr lang="en-US" sz="900" dirty="0"/>
              <a:t>Unfiltered event list from FPMA</a:t>
            </a:r>
          </a:p>
          <a:p>
            <a:r>
              <a:rPr lang="en-US" sz="900" dirty="0"/>
              <a:t>Unfiltered event list from FPMB</a:t>
            </a:r>
          </a:p>
          <a:p>
            <a:endParaRPr lang="en-US" sz="900" dirty="0"/>
          </a:p>
          <a:p>
            <a:r>
              <a:rPr lang="en-US" sz="900" dirty="0"/>
              <a:t>House Keeping Directory</a:t>
            </a:r>
          </a:p>
          <a:p>
            <a:r>
              <a:rPr lang="en-US" sz="900" dirty="0"/>
              <a:t>Central Electronics Box house keeping</a:t>
            </a:r>
          </a:p>
          <a:p>
            <a:r>
              <a:rPr lang="en-US" sz="900" dirty="0"/>
              <a:t>Camera Head Unit 4 house keeping</a:t>
            </a:r>
          </a:p>
          <a:p>
            <a:r>
              <a:rPr lang="en-US" sz="900" dirty="0"/>
              <a:t>Camera Head Unit 123 house keeping</a:t>
            </a:r>
          </a:p>
          <a:p>
            <a:r>
              <a:rPr lang="en-US" sz="900" dirty="0"/>
              <a:t>Command response</a:t>
            </a:r>
          </a:p>
          <a:p>
            <a:r>
              <a:rPr lang="en-US" sz="900" dirty="0"/>
              <a:t>Engineering</a:t>
            </a:r>
          </a:p>
          <a:p>
            <a:r>
              <a:rPr lang="en-US" sz="900" dirty="0"/>
              <a:t>Metrology</a:t>
            </a:r>
          </a:p>
          <a:p>
            <a:r>
              <a:rPr lang="en-US" sz="900" dirty="0"/>
              <a:t>Optical Bench Electronics Box </a:t>
            </a:r>
          </a:p>
          <a:p>
            <a:r>
              <a:rPr lang="en-US" sz="900" dirty="0"/>
              <a:t>Disabled pixel map</a:t>
            </a:r>
          </a:p>
          <a:p>
            <a:r>
              <a:rPr lang="en-US" sz="900" dirty="0"/>
              <a:t>Focal Plane module house keeping</a:t>
            </a:r>
          </a:p>
          <a:p>
            <a:r>
              <a:rPr lang="en-US" sz="900" dirty="0"/>
              <a:t>Rejected events</a:t>
            </a:r>
          </a:p>
        </p:txBody>
      </p:sp>
    </p:spTree>
    <p:extLst>
      <p:ext uri="{BB962C8B-B14F-4D97-AF65-F5344CB8AC3E}">
        <p14:creationId xmlns:p14="http://schemas.microsoft.com/office/powerpoint/2010/main" val="204115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4B40F1D9-A791-18B8-74C8-AE91B75941AA}"/>
              </a:ext>
            </a:extLst>
          </p:cNvPr>
          <p:cNvPicPr>
            <a:picLocks noChangeAspect="1"/>
          </p:cNvPicPr>
          <p:nvPr/>
        </p:nvPicPr>
        <p:blipFill rotWithShape="1">
          <a:blip r:embed="rId2"/>
          <a:srcRect l="6985" t="1321" b="18207"/>
          <a:stretch/>
        </p:blipFill>
        <p:spPr>
          <a:xfrm>
            <a:off x="109330" y="1"/>
            <a:ext cx="11824252" cy="6660292"/>
          </a:xfrm>
          <a:prstGeom prst="rect">
            <a:avLst/>
          </a:prstGeom>
        </p:spPr>
      </p:pic>
    </p:spTree>
    <p:extLst>
      <p:ext uri="{BB962C8B-B14F-4D97-AF65-F5344CB8AC3E}">
        <p14:creationId xmlns:p14="http://schemas.microsoft.com/office/powerpoint/2010/main" val="222549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lesson</a:t>
            </a:r>
          </a:p>
        </p:txBody>
      </p:sp>
      <p:sp>
        <p:nvSpPr>
          <p:cNvPr id="3" name="Content Placeholder 2"/>
          <p:cNvSpPr>
            <a:spLocks noGrp="1"/>
          </p:cNvSpPr>
          <p:nvPr>
            <p:ph sz="quarter" idx="13"/>
          </p:nvPr>
        </p:nvSpPr>
        <p:spPr>
          <a:xfrm>
            <a:off x="756148" y="1603605"/>
            <a:ext cx="4493770" cy="4408312"/>
          </a:xfrm>
        </p:spPr>
        <p:txBody>
          <a:bodyPr>
            <a:normAutofit/>
          </a:bodyPr>
          <a:lstStyle/>
          <a:p>
            <a:r>
              <a:rPr lang="en-US" sz="2400" dirty="0"/>
              <a:t>Two modules: FPMA and FPMB</a:t>
            </a:r>
          </a:p>
          <a:p>
            <a:r>
              <a:rPr lang="en-US" sz="2400" dirty="0"/>
              <a:t>Each module has 4 detectors</a:t>
            </a:r>
          </a:p>
          <a:p>
            <a:r>
              <a:rPr lang="en-US" sz="2400" dirty="0"/>
              <a:t>Each detector has 32x32 pixels</a:t>
            </a:r>
          </a:p>
          <a:p>
            <a:r>
              <a:rPr lang="en-US" sz="2400" dirty="0"/>
              <a:t>Physical pixel size: 12.3”</a:t>
            </a:r>
          </a:p>
          <a:p>
            <a:r>
              <a:rPr lang="en-US" sz="2400" dirty="0"/>
              <a:t>Software pixel size 1/5</a:t>
            </a:r>
            <a:r>
              <a:rPr lang="en-US" sz="2400" baseline="30000" dirty="0"/>
              <a:t>th</a:t>
            </a:r>
            <a:r>
              <a:rPr lang="en-US" sz="2400" dirty="0"/>
              <a:t> of physical: 2.45”</a:t>
            </a:r>
          </a:p>
          <a:p>
            <a:r>
              <a:rPr lang="en-US" sz="2400" dirty="0" err="1"/>
              <a:t>FoV</a:t>
            </a:r>
            <a:r>
              <a:rPr lang="en-US" sz="2400" dirty="0"/>
              <a:t>: 4 x 4 cm = 13.5’ x 13.5’</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6121" y="1029867"/>
            <a:ext cx="4951476" cy="4798266"/>
          </a:xfrm>
          <a:prstGeom prst="rect">
            <a:avLst/>
          </a:prstGeom>
        </p:spPr>
      </p:pic>
      <p:cxnSp>
        <p:nvCxnSpPr>
          <p:cNvPr id="6" name="Straight Arrow Connector 5"/>
          <p:cNvCxnSpPr>
            <a:cxnSpLocks/>
          </p:cNvCxnSpPr>
          <p:nvPr/>
        </p:nvCxnSpPr>
        <p:spPr>
          <a:xfrm>
            <a:off x="6014530" y="4668083"/>
            <a:ext cx="4631808"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94367" y="4849725"/>
            <a:ext cx="1207382" cy="369332"/>
          </a:xfrm>
          <a:prstGeom prst="rect">
            <a:avLst/>
          </a:prstGeom>
          <a:noFill/>
        </p:spPr>
        <p:txBody>
          <a:bodyPr wrap="none" rtlCol="0">
            <a:spAutoFit/>
          </a:bodyPr>
          <a:lstStyle/>
          <a:p>
            <a:r>
              <a:rPr lang="en-US">
                <a:solidFill>
                  <a:schemeClr val="bg1"/>
                </a:solidFill>
              </a:rPr>
              <a:t>4 cm, 13.5’</a:t>
            </a:r>
          </a:p>
        </p:txBody>
      </p:sp>
      <p:sp>
        <p:nvSpPr>
          <p:cNvPr id="8" name="TextBox 7"/>
          <p:cNvSpPr txBox="1"/>
          <p:nvPr/>
        </p:nvSpPr>
        <p:spPr>
          <a:xfrm>
            <a:off x="6014530" y="1234273"/>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1</a:t>
            </a:r>
          </a:p>
        </p:txBody>
      </p:sp>
      <p:sp>
        <p:nvSpPr>
          <p:cNvPr id="9" name="TextBox 8"/>
          <p:cNvSpPr txBox="1"/>
          <p:nvPr/>
        </p:nvSpPr>
        <p:spPr>
          <a:xfrm>
            <a:off x="9857863" y="1234273"/>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0</a:t>
            </a:r>
          </a:p>
        </p:txBody>
      </p:sp>
      <p:sp>
        <p:nvSpPr>
          <p:cNvPr id="10" name="TextBox 9"/>
          <p:cNvSpPr txBox="1"/>
          <p:nvPr/>
        </p:nvSpPr>
        <p:spPr>
          <a:xfrm>
            <a:off x="6014530" y="5350311"/>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2</a:t>
            </a:r>
          </a:p>
        </p:txBody>
      </p:sp>
      <p:sp>
        <p:nvSpPr>
          <p:cNvPr id="11" name="TextBox 10"/>
          <p:cNvSpPr txBox="1"/>
          <p:nvPr/>
        </p:nvSpPr>
        <p:spPr>
          <a:xfrm>
            <a:off x="9957880" y="5371837"/>
            <a:ext cx="688458" cy="369332"/>
          </a:xfrm>
          <a:prstGeom prst="rect">
            <a:avLst/>
          </a:prstGeom>
          <a:noFill/>
        </p:spPr>
        <p:txBody>
          <a:bodyPr wrap="none" rtlCol="0">
            <a:spAutoFit/>
          </a:bodyPr>
          <a:lstStyle/>
          <a:p>
            <a:r>
              <a:rPr lang="en-US" dirty="0" err="1">
                <a:solidFill>
                  <a:schemeClr val="bg1"/>
                </a:solidFill>
              </a:rPr>
              <a:t>Det</a:t>
            </a:r>
            <a:r>
              <a:rPr lang="en-US" dirty="0">
                <a:solidFill>
                  <a:schemeClr val="bg1"/>
                </a:solidFill>
              </a:rPr>
              <a:t> 3</a:t>
            </a:r>
          </a:p>
        </p:txBody>
      </p:sp>
    </p:spTree>
    <p:extLst>
      <p:ext uri="{BB962C8B-B14F-4D97-AF65-F5344CB8AC3E}">
        <p14:creationId xmlns:p14="http://schemas.microsoft.com/office/powerpoint/2010/main" val="1843293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DA12E1A-136C-0C4C-867F-00EE830301EE}" vid="{058F07F8-8DB0-CC41-AAC1-BEBBFD0A7D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2942</TotalTime>
  <Words>3510</Words>
  <Application>Microsoft Macintosh PowerPoint</Application>
  <PresentationFormat>Widescreen</PresentationFormat>
  <Paragraphs>511</Paragraphs>
  <Slides>60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Crimson Text</vt:lpstr>
      <vt:lpstr>Menlo</vt:lpstr>
      <vt:lpstr>Times</vt:lpstr>
      <vt:lpstr>Office Theme</vt:lpstr>
      <vt:lpstr>DATA reduction III - FTOOLS and NuSTAR S/W</vt:lpstr>
      <vt:lpstr>Overview</vt:lpstr>
      <vt:lpstr>Heasarc: https://heasarc.gsfc.nasa.gov</vt:lpstr>
      <vt:lpstr>CALDB - Calibration Data Base</vt:lpstr>
      <vt:lpstr>CALDB structure and Index file</vt:lpstr>
      <vt:lpstr>Observation ID</vt:lpstr>
      <vt:lpstr>File structure</vt:lpstr>
      <vt:lpstr>PowerPoint Presentation</vt:lpstr>
      <vt:lpstr>Anatomy lesson</vt:lpstr>
      <vt:lpstr>Channel to energy</vt:lpstr>
      <vt:lpstr>NuSTARDAS overview</vt:lpstr>
      <vt:lpstr>NuSTARDAS</vt:lpstr>
      <vt:lpstr>Step-by-step data reduction</vt:lpstr>
      <vt:lpstr>Step-by-step: run nupipeline</vt:lpstr>
      <vt:lpstr>Step-by-step: saacalc, saamode, tentacle</vt:lpstr>
      <vt:lpstr>Step-by-step: saacalc, saamode, tentacle</vt:lpstr>
      <vt:lpstr>Step-by-step: saacalc, saamode, tentacle</vt:lpstr>
      <vt:lpstr>Day of the Tentacle</vt:lpstr>
      <vt:lpstr>Step-by-step: nupipeline output</vt:lpstr>
      <vt:lpstr>Step-by-step: nupipeline output</vt:lpstr>
      <vt:lpstr>Step-by-step: event list format</vt:lpstr>
      <vt:lpstr>Step-by-step: DS9 looking at the images</vt:lpstr>
      <vt:lpstr>Step-by-step: DS9 looking at the coordinates</vt:lpstr>
      <vt:lpstr>Step-by-step: DS9 taking source and background regions</vt:lpstr>
      <vt:lpstr>Bright case</vt:lpstr>
      <vt:lpstr>Step-By-Step: Truths about the NuSTAR Background</vt:lpstr>
      <vt:lpstr>Step-by-step: source and background regions. ADDITONAL POINTS</vt:lpstr>
      <vt:lpstr>Step-by-Step: nuproducts</vt:lpstr>
      <vt:lpstr>Step-by-Step: nuproducts</vt:lpstr>
      <vt:lpstr>Step-by-Step: nuproducts</vt:lpstr>
      <vt:lpstr>Step-by-Step: nuproducts</vt:lpstr>
      <vt:lpstr>Step-by-Step: nuproducts output</vt:lpstr>
      <vt:lpstr>ARF</vt:lpstr>
      <vt:lpstr>Nuexpomap</vt:lpstr>
      <vt:lpstr>Nuexpomap important parameters</vt:lpstr>
      <vt:lpstr>Non-regular NuSTAR reductions</vt:lpstr>
      <vt:lpstr>What is “Mode 6”?!</vt:lpstr>
      <vt:lpstr>But what is mode 6?!</vt:lpstr>
      <vt:lpstr>Mode 6 (or SC mode)</vt:lpstr>
      <vt:lpstr>nusplitsc – a NuSTAR Ftool</vt:lpstr>
      <vt:lpstr>nuscsplit</vt:lpstr>
      <vt:lpstr>Stray Light</vt:lpstr>
      <vt:lpstr>Stray Light</vt:lpstr>
      <vt:lpstr>nuskybkg</vt:lpstr>
      <vt:lpstr>nuskybkg</vt:lpstr>
      <vt:lpstr>Ximage</vt:lpstr>
      <vt:lpstr>Ximage: mosaics</vt:lpstr>
      <vt:lpstr>Other useful commands</vt:lpstr>
      <vt:lpstr>GX13+1: LMXB </vt:lpstr>
      <vt:lpstr>GX13+1: Background</vt:lpstr>
      <vt:lpstr>GX13+1: MLI</vt:lpstr>
      <vt:lpstr>GX13+1: Dust scattering</vt:lpstr>
      <vt:lpstr>Halo intensity: Used to derive grain size and types</vt:lpstr>
      <vt:lpstr>GX 13+1: physical model</vt:lpstr>
      <vt:lpstr>GX 13+1: emperical</vt:lpstr>
      <vt:lpstr>GX13+1: XMM+Swift+NuSTAR</vt:lpstr>
      <vt:lpstr>GX13+1: XMM+Swift+NuSTAR</vt:lpstr>
      <vt:lpstr>GX 13+1: Light curve</vt:lpstr>
      <vt:lpstr>GX 13+1: time resolved spectroscopy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reduction III - FTOOLS and NuSTAR S/W</dc:title>
  <dc:creator>Kristin Madsen</dc:creator>
  <cp:lastModifiedBy>Kristin Madsen</cp:lastModifiedBy>
  <cp:revision>15</cp:revision>
  <dcterms:created xsi:type="dcterms:W3CDTF">2023-01-31T01:47:15Z</dcterms:created>
  <dcterms:modified xsi:type="dcterms:W3CDTF">2023-02-07T11:43:41Z</dcterms:modified>
</cp:coreProperties>
</file>