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7" r:id="rId2"/>
    <p:sldId id="258" r:id="rId3"/>
    <p:sldId id="259" r:id="rId4"/>
    <p:sldId id="260" r:id="rId5"/>
    <p:sldId id="261" r:id="rId6"/>
    <p:sldId id="262" r:id="rId7"/>
    <p:sldId id="289" r:id="rId8"/>
    <p:sldId id="273" r:id="rId9"/>
    <p:sldId id="267" r:id="rId10"/>
    <p:sldId id="268" r:id="rId11"/>
    <p:sldId id="274" r:id="rId12"/>
    <p:sldId id="275" r:id="rId13"/>
    <p:sldId id="276" r:id="rId14"/>
    <p:sldId id="277" r:id="rId15"/>
    <p:sldId id="278" r:id="rId16"/>
    <p:sldId id="279" r:id="rId17"/>
    <p:sldId id="280" r:id="rId18"/>
    <p:sldId id="293" r:id="rId19"/>
    <p:sldId id="282" r:id="rId20"/>
    <p:sldId id="283" r:id="rId21"/>
    <p:sldId id="284" r:id="rId22"/>
    <p:sldId id="287" r:id="rId23"/>
    <p:sldId id="285" r:id="rId24"/>
    <p:sldId id="286" r:id="rId25"/>
    <p:sldId id="288" r:id="rId26"/>
    <p:sldId id="301" r:id="rId27"/>
    <p:sldId id="290" r:id="rId28"/>
    <p:sldId id="302" r:id="rId29"/>
    <p:sldId id="303" r:id="rId30"/>
    <p:sldId id="304" r:id="rId31"/>
    <p:sldId id="305" r:id="rId32"/>
    <p:sldId id="309" r:id="rId33"/>
    <p:sldId id="310" r:id="rId34"/>
    <p:sldId id="311" r:id="rId35"/>
    <p:sldId id="312" r:id="rId36"/>
    <p:sldId id="315" r:id="rId37"/>
    <p:sldId id="317" r:id="rId38"/>
    <p:sldId id="291" r:id="rId39"/>
    <p:sldId id="292" r:id="rId40"/>
    <p:sldId id="294" r:id="rId41"/>
    <p:sldId id="295" r:id="rId42"/>
    <p:sldId id="296" r:id="rId43"/>
    <p:sldId id="297" r:id="rId44"/>
    <p:sldId id="299" r:id="rId45"/>
    <p:sldId id="318" r:id="rId46"/>
    <p:sldId id="319" r:id="rId47"/>
    <p:sldId id="320" r:id="rId48"/>
    <p:sldId id="30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56"/>
    <p:restoredTop sz="96327"/>
  </p:normalViewPr>
  <p:slideViewPr>
    <p:cSldViewPr snapToGrid="0" snapToObjects="1">
      <p:cViewPr varScale="1">
        <p:scale>
          <a:sx n="101" d="100"/>
          <a:sy n="101" d="100"/>
        </p:scale>
        <p:origin x="216"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B6FC0-EB93-0F4C-A172-2367ECD02C5B}" type="datetimeFigureOut">
              <a:rPr lang="en-US" smtClean="0"/>
              <a:t>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15ECD7-89D9-BF46-B846-87B9E87CABD8}" type="slidenum">
              <a:rPr lang="en-US" smtClean="0"/>
              <a:t>‹#›</a:t>
            </a:fld>
            <a:endParaRPr lang="en-US"/>
          </a:p>
        </p:txBody>
      </p:sp>
    </p:spTree>
    <p:extLst>
      <p:ext uri="{BB962C8B-B14F-4D97-AF65-F5344CB8AC3E}">
        <p14:creationId xmlns:p14="http://schemas.microsoft.com/office/powerpoint/2010/main" val="2952629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B0F24A-B25E-EB4C-9EAD-98238A1DADC7}" type="slidenum">
              <a:rPr lang="en-US" smtClean="0"/>
              <a:t>6</a:t>
            </a:fld>
            <a:endParaRPr lang="en-US"/>
          </a:p>
        </p:txBody>
      </p:sp>
    </p:spTree>
    <p:extLst>
      <p:ext uri="{BB962C8B-B14F-4D97-AF65-F5344CB8AC3E}">
        <p14:creationId xmlns:p14="http://schemas.microsoft.com/office/powerpoint/2010/main" val="1934967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03ECAA-F6EE-1845-9F19-B04743F31C77}" type="slidenum">
              <a:rPr lang="en-US" altLang="x-none"/>
              <a:pPr/>
              <a:t>19</a:t>
            </a:fld>
            <a:endParaRPr lang="en-US" altLang="x-none"/>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915712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p:cNvSpPr>
          <p:nvPr>
            <p:ph type="sldImg"/>
          </p:nvPr>
        </p:nvSpPr>
        <p:spPr>
          <a:solidFill>
            <a:srgbClr val="FFFFFF"/>
          </a:solidFill>
          <a:ln/>
        </p:spPr>
      </p:sp>
      <p:sp>
        <p:nvSpPr>
          <p:cNvPr id="11267" name="Rectangle 3"/>
          <p:cNvSpPr>
            <a:spLocks noGrp="1" noChangeArrowheads="1"/>
          </p:cNvSpPr>
          <p:nvPr>
            <p:ph type="body" idx="1"/>
          </p:nvPr>
        </p:nvSpPr>
        <p:spPr>
          <a:solidFill>
            <a:srgbClr val="FFFFFF"/>
          </a:solidFill>
          <a:ln>
            <a:solidFill>
              <a:srgbClr val="000000"/>
            </a:solidFill>
          </a:ln>
        </p:spPr>
        <p:txBody>
          <a:bodyPr/>
          <a:lstStyle/>
          <a:p>
            <a:endParaRPr lang="x-none" altLang="x-none">
              <a:latin typeface="Tahoma" charset="0"/>
              <a:ea typeface="ＭＳ Ｐゴシック" charset="-128"/>
            </a:endParaRPr>
          </a:p>
        </p:txBody>
      </p:sp>
    </p:spTree>
    <p:extLst>
      <p:ext uri="{BB962C8B-B14F-4D97-AF65-F5344CB8AC3E}">
        <p14:creationId xmlns:p14="http://schemas.microsoft.com/office/powerpoint/2010/main" val="1520648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p:cNvSpPr>
          <p:nvPr>
            <p:ph type="sldImg"/>
          </p:nvPr>
        </p:nvSpPr>
        <p:spPr>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wrap="square"/>
          <a:lstStyle/>
          <a:p>
            <a:pPr eaLnBrk="1" hangingPunct="1"/>
            <a:endParaRPr lang="x-none" altLang="x-none">
              <a:latin typeface="Tahoma" charset="0"/>
              <a:ea typeface="ＭＳ Ｐゴシック" charset="-128"/>
            </a:endParaRPr>
          </a:p>
        </p:txBody>
      </p:sp>
    </p:spTree>
    <p:extLst>
      <p:ext uri="{BB962C8B-B14F-4D97-AF65-F5344CB8AC3E}">
        <p14:creationId xmlns:p14="http://schemas.microsoft.com/office/powerpoint/2010/main" val="1512016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3b0f9d659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While I have until now mostly talked about understanding the numbers and populations, we need to understand the physics that is responsible for the light we observe as well. At the heart of most X-ray phenomena lies accretion and in the basic picture, there is an accretion disk, emitting in the UV which are up-scattered by the corona, situated somewhere above. </a:t>
            </a:r>
            <a:r>
              <a:rPr lang="en-US" sz="1200" kern="1200" dirty="0">
                <a:solidFill>
                  <a:schemeClr val="tx1"/>
                </a:solidFill>
                <a:effectLst/>
                <a:latin typeface="+mn-lt"/>
                <a:ea typeface="+mn-ea"/>
                <a:cs typeface="+mn-cs"/>
              </a:rPr>
              <a:t>The accretion power is presumably supplied to the corona though magnetic fields wound up by the disc that intensely heat coronal electrons, which then cool rapidly by </a:t>
            </a:r>
            <a:r>
              <a:rPr lang="en-US" sz="1200" kern="1200" dirty="0" err="1">
                <a:solidFill>
                  <a:schemeClr val="tx1"/>
                </a:solidFill>
                <a:effectLst/>
                <a:latin typeface="+mn-lt"/>
                <a:ea typeface="+mn-ea"/>
                <a:cs typeface="+mn-cs"/>
              </a:rPr>
              <a:t>Comptonizing</a:t>
            </a:r>
            <a:r>
              <a:rPr lang="en-US" sz="1200" kern="1200" dirty="0">
                <a:solidFill>
                  <a:schemeClr val="tx1"/>
                </a:solidFill>
                <a:effectLst/>
                <a:latin typeface="+mn-lt"/>
                <a:ea typeface="+mn-ea"/>
                <a:cs typeface="+mn-cs"/>
              </a:rPr>
              <a:t> the lower energy photons above the accretion disc. The result is a hard X-ray power-law spectrum extending to just above the temperature of the bulk of the electrons.</a:t>
            </a:r>
            <a:r>
              <a:rPr lang="en-US" dirty="0">
                <a:effectLst/>
              </a:rPr>
              <a:t> Some of this emission is also </a:t>
            </a:r>
            <a:r>
              <a:rPr lang="en-US" dirty="0"/>
              <a:t>reflected off the thick accretion disk, generating a spectrum with an iron line and a characteristic Compton hump. By studying each of these components which are interleaved we learn vital facts about the geometry of accretion as shown here.</a:t>
            </a:r>
          </a:p>
          <a:p>
            <a:pPr marL="0" lvl="0" indent="0" algn="l" rtl="0">
              <a:lnSpc>
                <a:spcPct val="100000"/>
              </a:lnSpc>
              <a:spcBef>
                <a:spcPts val="0"/>
              </a:spcBef>
              <a:spcAft>
                <a:spcPts val="0"/>
              </a:spcAft>
              <a:buSzPts val="1400"/>
              <a:buNone/>
            </a:pPr>
            <a:endParaRPr dirty="0"/>
          </a:p>
        </p:txBody>
      </p:sp>
      <p:sp>
        <p:nvSpPr>
          <p:cNvPr id="121" name="Google Shape;121;g13b0f9d659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000">
                <a:solidFill>
                  <a:schemeClr val="tx1"/>
                </a:solidFill>
                <a:latin typeface="Arial" charset="0"/>
                <a:ea typeface="ＭＳ Ｐゴシック" charset="-128"/>
              </a:defRPr>
            </a:lvl1pPr>
            <a:lvl2pPr marL="742950" indent="-285750" defTabSz="931863" eaLnBrk="0" hangingPunct="0">
              <a:defRPr sz="2000">
                <a:solidFill>
                  <a:schemeClr val="tx1"/>
                </a:solidFill>
                <a:latin typeface="Arial" charset="0"/>
                <a:ea typeface="ＭＳ Ｐゴシック" charset="-128"/>
              </a:defRPr>
            </a:lvl2pPr>
            <a:lvl3pPr marL="1143000" indent="-228600" defTabSz="931863" eaLnBrk="0" hangingPunct="0">
              <a:defRPr sz="2000">
                <a:solidFill>
                  <a:schemeClr val="tx1"/>
                </a:solidFill>
                <a:latin typeface="Arial" charset="0"/>
                <a:ea typeface="ＭＳ Ｐゴシック" charset="-128"/>
              </a:defRPr>
            </a:lvl3pPr>
            <a:lvl4pPr marL="1600200" indent="-228600" defTabSz="931863" eaLnBrk="0" hangingPunct="0">
              <a:defRPr sz="2000">
                <a:solidFill>
                  <a:schemeClr val="tx1"/>
                </a:solidFill>
                <a:latin typeface="Arial" charset="0"/>
                <a:ea typeface="ＭＳ Ｐゴシック" charset="-128"/>
              </a:defRPr>
            </a:lvl4pPr>
            <a:lvl5pPr marL="2057400" indent="-228600" defTabSz="931863" eaLnBrk="0" hangingPunct="0">
              <a:defRPr sz="2000">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758487D6-F3D4-B944-8CAF-9C5A655CA668}" type="slidenum">
              <a:rPr lang="en-US" altLang="x-none" sz="1200"/>
              <a:pPr eaLnBrk="1" hangingPunct="1"/>
              <a:t>9</a:t>
            </a:fld>
            <a:endParaRPr lang="en-US" altLang="x-none" sz="1200"/>
          </a:p>
        </p:txBody>
      </p:sp>
      <p:sp>
        <p:nvSpPr>
          <p:cNvPr id="45058" name="Rectangle 2"/>
          <p:cNvSpPr>
            <a:spLocks noGrp="1" noRot="1" noChangeAspect="1" noChangeArrowheads="1"/>
          </p:cNvSpPr>
          <p:nvPr>
            <p:ph type="sldImg"/>
          </p:nvPr>
        </p:nvSpPr>
        <p:spPr>
          <a:solidFill>
            <a:srgbClr val="FFFFFF"/>
          </a:solidFill>
          <a:ln/>
        </p:spPr>
      </p:sp>
      <p:sp>
        <p:nvSpPr>
          <p:cNvPr id="45059" name="Rectangle 3"/>
          <p:cNvSpPr>
            <a:spLocks noGrp="1" noChangeArrowheads="1"/>
          </p:cNvSpPr>
          <p:nvPr>
            <p:ph type="body" idx="1"/>
          </p:nvPr>
        </p:nvSpPr>
        <p:spPr>
          <a:solidFill>
            <a:srgbClr val="FFFFFF"/>
          </a:solidFill>
          <a:ln>
            <a:solidFill>
              <a:srgbClr val="000000"/>
            </a:solidFill>
          </a:ln>
        </p:spPr>
        <p:txBody>
          <a:bodyPr/>
          <a:lstStyle/>
          <a:p>
            <a:endParaRPr lang="x-none" altLang="x-none">
              <a:latin typeface="Tahoma" charset="0"/>
              <a:ea typeface="ＭＳ Ｐゴシック" charset="-128"/>
            </a:endParaRPr>
          </a:p>
        </p:txBody>
      </p:sp>
    </p:spTree>
    <p:extLst>
      <p:ext uri="{BB962C8B-B14F-4D97-AF65-F5344CB8AC3E}">
        <p14:creationId xmlns:p14="http://schemas.microsoft.com/office/powerpoint/2010/main" val="74887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000">
                <a:solidFill>
                  <a:schemeClr val="tx1"/>
                </a:solidFill>
                <a:latin typeface="Arial" charset="0"/>
                <a:ea typeface="ＭＳ Ｐゴシック" charset="-128"/>
              </a:defRPr>
            </a:lvl1pPr>
            <a:lvl2pPr marL="742950" indent="-285750" defTabSz="931863" eaLnBrk="0" hangingPunct="0">
              <a:defRPr sz="2000">
                <a:solidFill>
                  <a:schemeClr val="tx1"/>
                </a:solidFill>
                <a:latin typeface="Arial" charset="0"/>
                <a:ea typeface="ＭＳ Ｐゴシック" charset="-128"/>
              </a:defRPr>
            </a:lvl2pPr>
            <a:lvl3pPr marL="1143000" indent="-228600" defTabSz="931863" eaLnBrk="0" hangingPunct="0">
              <a:defRPr sz="2000">
                <a:solidFill>
                  <a:schemeClr val="tx1"/>
                </a:solidFill>
                <a:latin typeface="Arial" charset="0"/>
                <a:ea typeface="ＭＳ Ｐゴシック" charset="-128"/>
              </a:defRPr>
            </a:lvl3pPr>
            <a:lvl4pPr marL="1600200" indent="-228600" defTabSz="931863" eaLnBrk="0" hangingPunct="0">
              <a:defRPr sz="2000">
                <a:solidFill>
                  <a:schemeClr val="tx1"/>
                </a:solidFill>
                <a:latin typeface="Arial" charset="0"/>
                <a:ea typeface="ＭＳ Ｐゴシック" charset="-128"/>
              </a:defRPr>
            </a:lvl4pPr>
            <a:lvl5pPr marL="2057400" indent="-228600" defTabSz="931863" eaLnBrk="0" hangingPunct="0">
              <a:defRPr sz="2000">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EC00D28C-9C10-4E48-AD4F-CF0AB23F5475}" type="slidenum">
              <a:rPr lang="en-US" altLang="x-none" sz="1200"/>
              <a:pPr eaLnBrk="1" hangingPunct="1"/>
              <a:t>10</a:t>
            </a:fld>
            <a:endParaRPr lang="en-US" altLang="x-none" sz="1200"/>
          </a:p>
        </p:txBody>
      </p:sp>
      <p:sp>
        <p:nvSpPr>
          <p:cNvPr id="47106"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ln>
        </p:spPr>
        <p:txBody>
          <a:bodyPr/>
          <a:lstStyle/>
          <a:p>
            <a:endParaRPr lang="x-none" altLang="x-none">
              <a:latin typeface="Tahoma" charset="0"/>
              <a:ea typeface="ＭＳ Ｐゴシック" charset="-128"/>
            </a:endParaRPr>
          </a:p>
        </p:txBody>
      </p:sp>
    </p:spTree>
    <p:extLst>
      <p:ext uri="{BB962C8B-B14F-4D97-AF65-F5344CB8AC3E}">
        <p14:creationId xmlns:p14="http://schemas.microsoft.com/office/powerpoint/2010/main" val="23768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1BA6F5-31AB-8245-86EC-44C45A03AB73}" type="slidenum">
              <a:rPr lang="en-US" altLang="x-none"/>
              <a:pPr/>
              <a:t>11</a:t>
            </a:fld>
            <a:endParaRPr lang="en-US" altLang="x-none"/>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382989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000">
                <a:solidFill>
                  <a:schemeClr val="tx1"/>
                </a:solidFill>
                <a:latin typeface="Arial" charset="0"/>
                <a:ea typeface="ＭＳ Ｐゴシック" charset="-128"/>
              </a:defRPr>
            </a:lvl1pPr>
            <a:lvl2pPr marL="742950" indent="-285750" defTabSz="931863" eaLnBrk="0" hangingPunct="0">
              <a:defRPr sz="2000">
                <a:solidFill>
                  <a:schemeClr val="tx1"/>
                </a:solidFill>
                <a:latin typeface="Arial" charset="0"/>
                <a:ea typeface="ＭＳ Ｐゴシック" charset="-128"/>
              </a:defRPr>
            </a:lvl2pPr>
            <a:lvl3pPr marL="1143000" indent="-228600" defTabSz="931863" eaLnBrk="0" hangingPunct="0">
              <a:defRPr sz="2000">
                <a:solidFill>
                  <a:schemeClr val="tx1"/>
                </a:solidFill>
                <a:latin typeface="Arial" charset="0"/>
                <a:ea typeface="ＭＳ Ｐゴシック" charset="-128"/>
              </a:defRPr>
            </a:lvl3pPr>
            <a:lvl4pPr marL="1600200" indent="-228600" defTabSz="931863" eaLnBrk="0" hangingPunct="0">
              <a:defRPr sz="2000">
                <a:solidFill>
                  <a:schemeClr val="tx1"/>
                </a:solidFill>
                <a:latin typeface="Arial" charset="0"/>
                <a:ea typeface="ＭＳ Ｐゴシック" charset="-128"/>
              </a:defRPr>
            </a:lvl4pPr>
            <a:lvl5pPr marL="2057400" indent="-228600" defTabSz="931863" eaLnBrk="0" hangingPunct="0">
              <a:defRPr sz="2000">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3CF8A68D-FB81-2149-A2B5-DBAEF8430B0B}" type="slidenum">
              <a:rPr lang="en-US" altLang="x-none" sz="1200"/>
              <a:pPr eaLnBrk="1" hangingPunct="1"/>
              <a:t>12</a:t>
            </a:fld>
            <a:endParaRPr lang="en-US" altLang="x-none" sz="1200"/>
          </a:p>
        </p:txBody>
      </p:sp>
      <p:sp>
        <p:nvSpPr>
          <p:cNvPr id="57346" name="Rectangle 2"/>
          <p:cNvSpPr>
            <a:spLocks noGrp="1" noRot="1" noChangeAspect="1" noChangeArrowheads="1"/>
          </p:cNvSpPr>
          <p:nvPr>
            <p:ph type="sldImg"/>
          </p:nvPr>
        </p:nvSpPr>
        <p:spPr>
          <a:solidFill>
            <a:srgbClr val="FFFFFF"/>
          </a:solidFill>
          <a:ln/>
        </p:spPr>
      </p:sp>
      <p:sp>
        <p:nvSpPr>
          <p:cNvPr id="57347" name="Rectangle 3"/>
          <p:cNvSpPr>
            <a:spLocks noGrp="1" noChangeArrowheads="1"/>
          </p:cNvSpPr>
          <p:nvPr>
            <p:ph type="body" idx="1"/>
          </p:nvPr>
        </p:nvSpPr>
        <p:spPr>
          <a:solidFill>
            <a:srgbClr val="FFFFFF"/>
          </a:solidFill>
          <a:ln>
            <a:solidFill>
              <a:srgbClr val="000000"/>
            </a:solidFill>
          </a:ln>
        </p:spPr>
        <p:txBody>
          <a:bodyPr/>
          <a:lstStyle/>
          <a:p>
            <a:endParaRPr lang="x-none" altLang="x-none">
              <a:latin typeface="Tahoma" charset="0"/>
              <a:ea typeface="ＭＳ Ｐゴシック" charset="-128"/>
            </a:endParaRPr>
          </a:p>
        </p:txBody>
      </p:sp>
    </p:spTree>
    <p:extLst>
      <p:ext uri="{BB962C8B-B14F-4D97-AF65-F5344CB8AC3E}">
        <p14:creationId xmlns:p14="http://schemas.microsoft.com/office/powerpoint/2010/main" val="1322748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000">
                <a:solidFill>
                  <a:schemeClr val="tx1"/>
                </a:solidFill>
                <a:latin typeface="Arial" charset="0"/>
                <a:ea typeface="ＭＳ Ｐゴシック" charset="-128"/>
              </a:defRPr>
            </a:lvl1pPr>
            <a:lvl2pPr marL="742950" indent="-285750" defTabSz="931863" eaLnBrk="0" hangingPunct="0">
              <a:defRPr sz="2000">
                <a:solidFill>
                  <a:schemeClr val="tx1"/>
                </a:solidFill>
                <a:latin typeface="Arial" charset="0"/>
                <a:ea typeface="ＭＳ Ｐゴシック" charset="-128"/>
              </a:defRPr>
            </a:lvl2pPr>
            <a:lvl3pPr marL="1143000" indent="-228600" defTabSz="931863" eaLnBrk="0" hangingPunct="0">
              <a:defRPr sz="2000">
                <a:solidFill>
                  <a:schemeClr val="tx1"/>
                </a:solidFill>
                <a:latin typeface="Arial" charset="0"/>
                <a:ea typeface="ＭＳ Ｐゴシック" charset="-128"/>
              </a:defRPr>
            </a:lvl3pPr>
            <a:lvl4pPr marL="1600200" indent="-228600" defTabSz="931863" eaLnBrk="0" hangingPunct="0">
              <a:defRPr sz="2000">
                <a:solidFill>
                  <a:schemeClr val="tx1"/>
                </a:solidFill>
                <a:latin typeface="Arial" charset="0"/>
                <a:ea typeface="ＭＳ Ｐゴシック" charset="-128"/>
              </a:defRPr>
            </a:lvl4pPr>
            <a:lvl5pPr marL="2057400" indent="-228600" defTabSz="931863" eaLnBrk="0" hangingPunct="0">
              <a:defRPr sz="2000">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3DF08512-3B45-8B4F-A89B-D7722F5C140A}" type="slidenum">
              <a:rPr lang="en-US" altLang="x-none" sz="1200"/>
              <a:pPr eaLnBrk="1" hangingPunct="1"/>
              <a:t>13</a:t>
            </a:fld>
            <a:endParaRPr lang="en-US" altLang="x-none" sz="1200"/>
          </a:p>
        </p:txBody>
      </p:sp>
      <p:sp>
        <p:nvSpPr>
          <p:cNvPr id="59394" name="Rectangle 2"/>
          <p:cNvSpPr>
            <a:spLocks noGrp="1" noRot="1" noChangeAspect="1" noChangeArrowheads="1"/>
          </p:cNvSpPr>
          <p:nvPr>
            <p:ph type="sldImg"/>
          </p:nvPr>
        </p:nvSpPr>
        <p:spPr>
          <a:solidFill>
            <a:srgbClr val="FFFFFF"/>
          </a:solidFill>
          <a:ln/>
        </p:spPr>
      </p:sp>
      <p:sp>
        <p:nvSpPr>
          <p:cNvPr id="59395" name="Rectangle 3"/>
          <p:cNvSpPr>
            <a:spLocks noGrp="1" noChangeArrowheads="1"/>
          </p:cNvSpPr>
          <p:nvPr>
            <p:ph type="body" idx="1"/>
          </p:nvPr>
        </p:nvSpPr>
        <p:spPr>
          <a:solidFill>
            <a:srgbClr val="FFFFFF"/>
          </a:solidFill>
          <a:ln>
            <a:solidFill>
              <a:srgbClr val="000000"/>
            </a:solidFill>
          </a:ln>
        </p:spPr>
        <p:txBody>
          <a:bodyPr/>
          <a:lstStyle/>
          <a:p>
            <a:endParaRPr lang="x-none" altLang="x-none">
              <a:latin typeface="Tahoma" charset="0"/>
              <a:ea typeface="ＭＳ Ｐゴシック" charset="-128"/>
            </a:endParaRPr>
          </a:p>
        </p:txBody>
      </p:sp>
    </p:spTree>
    <p:extLst>
      <p:ext uri="{BB962C8B-B14F-4D97-AF65-F5344CB8AC3E}">
        <p14:creationId xmlns:p14="http://schemas.microsoft.com/office/powerpoint/2010/main" val="1469099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031A8B-F37C-5944-9983-4A6725895830}" type="slidenum">
              <a:rPr lang="en-US" altLang="x-none"/>
              <a:pPr/>
              <a:t>15</a:t>
            </a:fld>
            <a:endParaRPr lang="en-US" altLang="x-none"/>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68282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031A8B-F37C-5944-9983-4A6725895830}" type="slidenum">
              <a:rPr lang="en-US" altLang="x-none"/>
              <a:pPr/>
              <a:t>16</a:t>
            </a:fld>
            <a:endParaRPr lang="en-US" altLang="x-none"/>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585404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E617ED-6DCA-6042-809F-44E7CE13C314}" type="slidenum">
              <a:rPr lang="en-US" altLang="x-none"/>
              <a:pPr/>
              <a:t>17</a:t>
            </a:fld>
            <a:endParaRPr lang="en-US" altLang="x-none"/>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50003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2282ED-E37B-4147-9D8C-F5F2869F6BF0}"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B3272-4239-4344-853B-5EE8A840B275}" type="slidenum">
              <a:rPr lang="en-US" smtClean="0"/>
              <a:t>‹#›</a:t>
            </a:fld>
            <a:endParaRPr lang="en-US"/>
          </a:p>
        </p:txBody>
      </p:sp>
    </p:spTree>
    <p:extLst>
      <p:ext uri="{BB962C8B-B14F-4D97-AF65-F5344CB8AC3E}">
        <p14:creationId xmlns:p14="http://schemas.microsoft.com/office/powerpoint/2010/main" val="1828988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282ED-E37B-4147-9D8C-F5F2869F6BF0}"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B3272-4239-4344-853B-5EE8A840B275}" type="slidenum">
              <a:rPr lang="en-US" smtClean="0"/>
              <a:t>‹#›</a:t>
            </a:fld>
            <a:endParaRPr lang="en-US"/>
          </a:p>
        </p:txBody>
      </p:sp>
    </p:spTree>
    <p:extLst>
      <p:ext uri="{BB962C8B-B14F-4D97-AF65-F5344CB8AC3E}">
        <p14:creationId xmlns:p14="http://schemas.microsoft.com/office/powerpoint/2010/main" val="1399960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282ED-E37B-4147-9D8C-F5F2869F6BF0}"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B3272-4239-4344-853B-5EE8A840B275}" type="slidenum">
              <a:rPr lang="en-US" smtClean="0"/>
              <a:t>‹#›</a:t>
            </a:fld>
            <a:endParaRPr lang="en-US"/>
          </a:p>
        </p:txBody>
      </p:sp>
    </p:spTree>
    <p:extLst>
      <p:ext uri="{BB962C8B-B14F-4D97-AF65-F5344CB8AC3E}">
        <p14:creationId xmlns:p14="http://schemas.microsoft.com/office/powerpoint/2010/main" val="1305354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85F9F49-CDC8-5247-908F-8E6B994D0368}"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AB86A-AD26-304D-BA2D-DA7FAD9FBEA5}" type="slidenum">
              <a:rPr lang="en-US" smtClean="0"/>
              <a:t>‹#›</a:t>
            </a:fld>
            <a:endParaRPr lang="en-US"/>
          </a:p>
        </p:txBody>
      </p:sp>
      <p:sp>
        <p:nvSpPr>
          <p:cNvPr id="7" name="Content Placeholder 6"/>
          <p:cNvSpPr>
            <a:spLocks noGrp="1"/>
          </p:cNvSpPr>
          <p:nvPr>
            <p:ph sz="quarter" idx="13"/>
          </p:nvPr>
        </p:nvSpPr>
        <p:spPr>
          <a:xfrm>
            <a:off x="838200" y="1941796"/>
            <a:ext cx="10515600" cy="40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487594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5F9F49-CDC8-5247-908F-8E6B994D0368}"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AB86A-AD26-304D-BA2D-DA7FAD9FBEA5}" type="slidenum">
              <a:rPr lang="en-US" smtClean="0"/>
              <a:t>‹#›</a:t>
            </a:fld>
            <a:endParaRPr lang="en-US"/>
          </a:p>
        </p:txBody>
      </p:sp>
      <p:sp>
        <p:nvSpPr>
          <p:cNvPr id="7" name="Content Placeholder 6"/>
          <p:cNvSpPr>
            <a:spLocks noGrp="1"/>
          </p:cNvSpPr>
          <p:nvPr>
            <p:ph sz="quarter" idx="13"/>
          </p:nvPr>
        </p:nvSpPr>
        <p:spPr>
          <a:xfrm>
            <a:off x="838201" y="1897889"/>
            <a:ext cx="10515600" cy="4047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6032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5F9F49-CDC8-5247-908F-8E6B994D0368}"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AB86A-AD26-304D-BA2D-DA7FAD9FBEA5}" type="slidenum">
              <a:rPr lang="en-US" smtClean="0"/>
              <a:t>‹#›</a:t>
            </a:fld>
            <a:endParaRPr lang="en-US"/>
          </a:p>
        </p:txBody>
      </p:sp>
    </p:spTree>
    <p:extLst>
      <p:ext uri="{BB962C8B-B14F-4D97-AF65-F5344CB8AC3E}">
        <p14:creationId xmlns:p14="http://schemas.microsoft.com/office/powerpoint/2010/main" val="97387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282ED-E37B-4147-9D8C-F5F2869F6BF0}"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B3272-4239-4344-853B-5EE8A840B275}"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397211" cy="745079"/>
          </a:xfrm>
          <a:prstGeom prst="rect">
            <a:avLst/>
          </a:prstGeom>
        </p:spPr>
      </p:pic>
      <p:cxnSp>
        <p:nvCxnSpPr>
          <p:cNvPr id="9" name="Straight Connector 8"/>
          <p:cNvCxnSpPr/>
          <p:nvPr userDrawn="1"/>
        </p:nvCxnSpPr>
        <p:spPr>
          <a:xfrm>
            <a:off x="481914" y="630191"/>
            <a:ext cx="114052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8118390" y="355257"/>
            <a:ext cx="3908442" cy="338554"/>
          </a:xfrm>
          <a:prstGeom prst="rect">
            <a:avLst/>
          </a:prstGeom>
          <a:noFill/>
        </p:spPr>
        <p:txBody>
          <a:bodyPr wrap="none" rtlCol="0">
            <a:spAutoFit/>
          </a:bodyPr>
          <a:lstStyle/>
          <a:p>
            <a:r>
              <a:rPr lang="en-US" sz="1600" dirty="0"/>
              <a:t>Bringing the High Energy Universe into Focus</a:t>
            </a:r>
          </a:p>
        </p:txBody>
      </p:sp>
    </p:spTree>
    <p:extLst>
      <p:ext uri="{BB962C8B-B14F-4D97-AF65-F5344CB8AC3E}">
        <p14:creationId xmlns:p14="http://schemas.microsoft.com/office/powerpoint/2010/main" val="1756285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2282ED-E37B-4147-9D8C-F5F2869F6BF0}"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B3272-4239-4344-853B-5EE8A840B275}" type="slidenum">
              <a:rPr lang="en-US" smtClean="0"/>
              <a:t>‹#›</a:t>
            </a:fld>
            <a:endParaRPr lang="en-US"/>
          </a:p>
        </p:txBody>
      </p:sp>
    </p:spTree>
    <p:extLst>
      <p:ext uri="{BB962C8B-B14F-4D97-AF65-F5344CB8AC3E}">
        <p14:creationId xmlns:p14="http://schemas.microsoft.com/office/powerpoint/2010/main" val="723014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2282ED-E37B-4147-9D8C-F5F2869F6BF0}" type="datetimeFigureOut">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B3272-4239-4344-853B-5EE8A840B275}"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397211" cy="745079"/>
          </a:xfrm>
          <a:prstGeom prst="rect">
            <a:avLst/>
          </a:prstGeom>
        </p:spPr>
      </p:pic>
      <p:cxnSp>
        <p:nvCxnSpPr>
          <p:cNvPr id="9" name="Straight Connector 8"/>
          <p:cNvCxnSpPr/>
          <p:nvPr userDrawn="1"/>
        </p:nvCxnSpPr>
        <p:spPr>
          <a:xfrm>
            <a:off x="481914" y="630191"/>
            <a:ext cx="114052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8118390" y="355257"/>
            <a:ext cx="3908442" cy="338554"/>
          </a:xfrm>
          <a:prstGeom prst="rect">
            <a:avLst/>
          </a:prstGeom>
          <a:noFill/>
        </p:spPr>
        <p:txBody>
          <a:bodyPr wrap="none" rtlCol="0">
            <a:spAutoFit/>
          </a:bodyPr>
          <a:lstStyle/>
          <a:p>
            <a:r>
              <a:rPr lang="en-US" sz="1600" dirty="0"/>
              <a:t>Bringing the High Energy Universe into Focus</a:t>
            </a:r>
          </a:p>
        </p:txBody>
      </p:sp>
    </p:spTree>
    <p:extLst>
      <p:ext uri="{BB962C8B-B14F-4D97-AF65-F5344CB8AC3E}">
        <p14:creationId xmlns:p14="http://schemas.microsoft.com/office/powerpoint/2010/main" val="1249722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2282ED-E37B-4147-9D8C-F5F2869F6BF0}" type="datetimeFigureOut">
              <a:rPr lang="en-US" smtClean="0"/>
              <a:t>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3B3272-4239-4344-853B-5EE8A840B275}" type="slidenum">
              <a:rPr lang="en-US" smtClean="0"/>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397211" cy="745079"/>
          </a:xfrm>
          <a:prstGeom prst="rect">
            <a:avLst/>
          </a:prstGeom>
        </p:spPr>
      </p:pic>
      <p:cxnSp>
        <p:nvCxnSpPr>
          <p:cNvPr id="11" name="Straight Connector 10"/>
          <p:cNvCxnSpPr/>
          <p:nvPr userDrawn="1"/>
        </p:nvCxnSpPr>
        <p:spPr>
          <a:xfrm>
            <a:off x="481914" y="630191"/>
            <a:ext cx="114052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8118390" y="355257"/>
            <a:ext cx="3908442" cy="338554"/>
          </a:xfrm>
          <a:prstGeom prst="rect">
            <a:avLst/>
          </a:prstGeom>
          <a:noFill/>
        </p:spPr>
        <p:txBody>
          <a:bodyPr wrap="none" rtlCol="0">
            <a:spAutoFit/>
          </a:bodyPr>
          <a:lstStyle/>
          <a:p>
            <a:r>
              <a:rPr lang="en-US" sz="1600" dirty="0"/>
              <a:t>Bringing the High Energy Universe into Focus</a:t>
            </a:r>
          </a:p>
        </p:txBody>
      </p:sp>
    </p:spTree>
    <p:extLst>
      <p:ext uri="{BB962C8B-B14F-4D97-AF65-F5344CB8AC3E}">
        <p14:creationId xmlns:p14="http://schemas.microsoft.com/office/powerpoint/2010/main" val="1699284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2282ED-E37B-4147-9D8C-F5F2869F6BF0}"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3B3272-4239-4344-853B-5EE8A840B275}" type="slidenum">
              <a:rPr lang="en-US" smtClean="0"/>
              <a:t>‹#›</a:t>
            </a:fld>
            <a:endParaRPr lang="en-US"/>
          </a:p>
        </p:txBody>
      </p:sp>
    </p:spTree>
    <p:extLst>
      <p:ext uri="{BB962C8B-B14F-4D97-AF65-F5344CB8AC3E}">
        <p14:creationId xmlns:p14="http://schemas.microsoft.com/office/powerpoint/2010/main" val="481368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282ED-E37B-4147-9D8C-F5F2869F6BF0}" type="datetimeFigureOut">
              <a:rPr lang="en-US" smtClean="0"/>
              <a:t>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3B3272-4239-4344-853B-5EE8A840B275}" type="slidenum">
              <a:rPr lang="en-US" smtClean="0"/>
              <a:t>‹#›</a:t>
            </a:fld>
            <a:endParaRPr lang="en-US"/>
          </a:p>
        </p:txBody>
      </p:sp>
    </p:spTree>
    <p:extLst>
      <p:ext uri="{BB962C8B-B14F-4D97-AF65-F5344CB8AC3E}">
        <p14:creationId xmlns:p14="http://schemas.microsoft.com/office/powerpoint/2010/main" val="784960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282ED-E37B-4147-9D8C-F5F2869F6BF0}" type="datetimeFigureOut">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B3272-4239-4344-853B-5EE8A840B275}" type="slidenum">
              <a:rPr lang="en-US" smtClean="0"/>
              <a:t>‹#›</a:t>
            </a:fld>
            <a:endParaRPr lang="en-US"/>
          </a:p>
        </p:txBody>
      </p:sp>
    </p:spTree>
    <p:extLst>
      <p:ext uri="{BB962C8B-B14F-4D97-AF65-F5344CB8AC3E}">
        <p14:creationId xmlns:p14="http://schemas.microsoft.com/office/powerpoint/2010/main" val="833500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282ED-E37B-4147-9D8C-F5F2869F6BF0}" type="datetimeFigureOut">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B3272-4239-4344-853B-5EE8A840B275}" type="slidenum">
              <a:rPr lang="en-US" smtClean="0"/>
              <a:t>‹#›</a:t>
            </a:fld>
            <a:endParaRPr lang="en-US"/>
          </a:p>
        </p:txBody>
      </p:sp>
    </p:spTree>
    <p:extLst>
      <p:ext uri="{BB962C8B-B14F-4D97-AF65-F5344CB8AC3E}">
        <p14:creationId xmlns:p14="http://schemas.microsoft.com/office/powerpoint/2010/main" val="599595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282ED-E37B-4147-9D8C-F5F2869F6BF0}" type="datetimeFigureOut">
              <a:rPr lang="en-US" smtClean="0"/>
              <a:t>2/6/23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B3272-4239-4344-853B-5EE8A840B275}" type="slidenum">
              <a:rPr lang="en-US" smtClean="0"/>
              <a:t>‹#›</a:t>
            </a:fld>
            <a:endParaRPr lang="en-US"/>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2397211" cy="745079"/>
          </a:xfrm>
          <a:prstGeom prst="rect">
            <a:avLst/>
          </a:prstGeom>
        </p:spPr>
      </p:pic>
      <p:cxnSp>
        <p:nvCxnSpPr>
          <p:cNvPr id="8" name="Straight Connector 7"/>
          <p:cNvCxnSpPr/>
          <p:nvPr userDrawn="1"/>
        </p:nvCxnSpPr>
        <p:spPr>
          <a:xfrm>
            <a:off x="481914" y="630191"/>
            <a:ext cx="114052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8118390" y="355257"/>
            <a:ext cx="3908442" cy="338554"/>
          </a:xfrm>
          <a:prstGeom prst="rect">
            <a:avLst/>
          </a:prstGeom>
          <a:noFill/>
        </p:spPr>
        <p:txBody>
          <a:bodyPr wrap="none" rtlCol="0">
            <a:spAutoFit/>
          </a:bodyPr>
          <a:lstStyle/>
          <a:p>
            <a:r>
              <a:rPr lang="en-US" sz="1600" dirty="0"/>
              <a:t>Bringing the High Energy Universe into Focus</a:t>
            </a:r>
          </a:p>
        </p:txBody>
      </p:sp>
    </p:spTree>
    <p:extLst>
      <p:ext uri="{BB962C8B-B14F-4D97-AF65-F5344CB8AC3E}">
        <p14:creationId xmlns:p14="http://schemas.microsoft.com/office/powerpoint/2010/main" val="1572102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nustar.caltech.edu/" TargetMode="External"/><Relationship Id="rId2" Type="http://schemas.openxmlformats.org/officeDocument/2006/relationships/hyperlink" Target="http://www.srl.caltech.edu/NuSTAR_Public/NuSTAROperationSite/Home.php" TargetMode="External"/><Relationship Id="rId1" Type="http://schemas.openxmlformats.org/officeDocument/2006/relationships/slideLayout" Target="../slideLayouts/slideLayout2.xml"/><Relationship Id="rId4" Type="http://schemas.openxmlformats.org/officeDocument/2006/relationships/hyperlink" Target="https://heasarc.gsfc.nasa.gov/docs/nustar/nupropthread.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iachec.org/" TargetMode="Externa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hyperlink" Target="http://authors.library.caltech.edu/id/eprint/50024" TargetMode="External"/><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srl.caltech.edu/NuSTAR_Public/NuSTAROperationSite/Home.php"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26420"/>
            <a:ext cx="9067800" cy="2387600"/>
          </a:xfrm>
          <a:ln>
            <a:noFill/>
          </a:ln>
        </p:spPr>
        <p:txBody>
          <a:bodyPr>
            <a:normAutofit fontScale="90000"/>
          </a:bodyPr>
          <a:lstStyle/>
          <a:p>
            <a:r>
              <a:rPr lang="en-US" b="1" dirty="0">
                <a:ln>
                  <a:noFill/>
                </a:ln>
              </a:rPr>
              <a:t>The Missions III –</a:t>
            </a:r>
            <a:br>
              <a:rPr lang="en-US" b="1" dirty="0">
                <a:ln>
                  <a:noFill/>
                </a:ln>
              </a:rPr>
            </a:br>
            <a:r>
              <a:rPr lang="en-US" b="1" dirty="0">
                <a:ln>
                  <a:noFill/>
                </a:ln>
              </a:rPr>
              <a:t>NuSTAR S/C &amp; Instruments</a:t>
            </a:r>
            <a:br>
              <a:rPr lang="en-US" b="1" dirty="0">
                <a:ln>
                  <a:noFill/>
                </a:ln>
              </a:rPr>
            </a:br>
            <a:endParaRPr lang="en-US" b="1" dirty="0">
              <a:ln>
                <a:noFill/>
              </a:ln>
            </a:endParaRPr>
          </a:p>
        </p:txBody>
      </p:sp>
      <p:sp>
        <p:nvSpPr>
          <p:cNvPr id="3" name="Subtitle 2"/>
          <p:cNvSpPr>
            <a:spLocks noGrp="1"/>
          </p:cNvSpPr>
          <p:nvPr>
            <p:ph type="subTitle" idx="1"/>
          </p:nvPr>
        </p:nvSpPr>
        <p:spPr>
          <a:xfrm>
            <a:off x="2667000" y="4004809"/>
            <a:ext cx="6858000" cy="1655762"/>
          </a:xfrm>
        </p:spPr>
        <p:txBody>
          <a:bodyPr/>
          <a:lstStyle/>
          <a:p>
            <a:r>
              <a:rPr lang="en-US" dirty="0">
                <a:ln>
                  <a:noFill/>
                </a:ln>
              </a:rPr>
              <a:t>Kristin Kruse Madsen</a:t>
            </a:r>
          </a:p>
          <a:p>
            <a:r>
              <a:rPr lang="en-US" dirty="0">
                <a:ln>
                  <a:noFill/>
                </a:ln>
              </a:rPr>
              <a:t>Caltech</a:t>
            </a:r>
          </a:p>
        </p:txBody>
      </p:sp>
    </p:spTree>
    <p:extLst>
      <p:ext uri="{BB962C8B-B14F-4D97-AF65-F5344CB8AC3E}">
        <p14:creationId xmlns:p14="http://schemas.microsoft.com/office/powerpoint/2010/main" val="366396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150totalReflection"/>
          <p:cNvPicPr>
            <a:picLocks noChangeAspect="1" noChangeArrowheads="1"/>
          </p:cNvPicPr>
          <p:nvPr/>
        </p:nvPicPr>
        <p:blipFill>
          <a:blip r:embed="rId3" cstate="screen">
            <a:extLst>
              <a:ext uri="{28A0092B-C50C-407E-A947-70E740481C1C}">
                <a14:useLocalDpi xmlns:a14="http://schemas.microsoft.com/office/drawing/2010/main"/>
              </a:ext>
            </a:extLst>
          </a:blip>
          <a:srcRect t="36917" b="17868"/>
          <a:stretch>
            <a:fillRect/>
          </a:stretch>
        </p:blipFill>
        <p:spPr bwMode="auto">
          <a:xfrm>
            <a:off x="1901055" y="3308578"/>
            <a:ext cx="83724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ext Box 5"/>
          <p:cNvSpPr txBox="1">
            <a:spLocks noChangeArrowheads="1"/>
          </p:cNvSpPr>
          <p:nvPr/>
        </p:nvSpPr>
        <p:spPr bwMode="auto">
          <a:xfrm>
            <a:off x="2229848" y="1857285"/>
            <a:ext cx="74628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dirty="0"/>
              <a:t>Critical condition for total external reflection</a:t>
            </a:r>
          </a:p>
          <a:p>
            <a:pPr eaLnBrk="1" hangingPunct="1"/>
            <a:r>
              <a:rPr lang="en-US" altLang="x-none" dirty="0"/>
              <a:t>Critical angles are very small (&lt; 1 degree)</a:t>
            </a:r>
          </a:p>
        </p:txBody>
      </p:sp>
      <p:sp>
        <p:nvSpPr>
          <p:cNvPr id="4" name="Text Box 5"/>
          <p:cNvSpPr txBox="1">
            <a:spLocks noChangeArrowheads="1"/>
          </p:cNvSpPr>
          <p:nvPr/>
        </p:nvSpPr>
        <p:spPr bwMode="auto">
          <a:xfrm>
            <a:off x="403226" y="576154"/>
            <a:ext cx="43359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sz="4400" dirty="0">
                <a:latin typeface="+mj-lt"/>
                <a:ea typeface="Calibri Light" charset="0"/>
                <a:cs typeface="Calibri Light" charset="0"/>
              </a:rPr>
              <a:t>External reflection</a:t>
            </a:r>
            <a:endParaRPr lang="en-US" altLang="x-none" sz="4400" dirty="0">
              <a:latin typeface="+mj-lt"/>
            </a:endParaRPr>
          </a:p>
        </p:txBody>
      </p:sp>
      <p:graphicFrame>
        <p:nvGraphicFramePr>
          <p:cNvPr id="5" name="Object 7"/>
          <p:cNvGraphicFramePr>
            <a:graphicFrameLocks noChangeAspect="1"/>
          </p:cNvGraphicFramePr>
          <p:nvPr>
            <p:extLst>
              <p:ext uri="{D42A27DB-BD31-4B8C-83A1-F6EECF244321}">
                <p14:modId xmlns:p14="http://schemas.microsoft.com/office/powerpoint/2010/main" val="2582428814"/>
              </p:ext>
            </p:extLst>
          </p:nvPr>
        </p:nvGraphicFramePr>
        <p:xfrm>
          <a:off x="5172892" y="3217108"/>
          <a:ext cx="1828800" cy="609600"/>
        </p:xfrm>
        <a:graphic>
          <a:graphicData uri="http://schemas.openxmlformats.org/presentationml/2006/ole">
            <mc:AlternateContent xmlns:mc="http://schemas.openxmlformats.org/markup-compatibility/2006">
              <mc:Choice xmlns:v="urn:schemas-microsoft-com:vml" Requires="v">
                <p:oleObj name="Equation" r:id="rId4" imgW="1219200" imgH="406400" progId="Equation.3">
                  <p:embed/>
                </p:oleObj>
              </mc:Choice>
              <mc:Fallback>
                <p:oleObj name="Equation" r:id="rId4" imgW="1219200" imgH="406400" progId="Equation.3">
                  <p:embed/>
                  <p:pic>
                    <p:nvPicPr>
                      <p:cNvPr id="5"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2892" y="3217108"/>
                        <a:ext cx="1828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 name="Rectangle 5"/>
          <p:cNvSpPr/>
          <p:nvPr/>
        </p:nvSpPr>
        <p:spPr>
          <a:xfrm>
            <a:off x="3038109" y="3281487"/>
            <a:ext cx="1237839" cy="369332"/>
          </a:xfrm>
          <a:prstGeom prst="rect">
            <a:avLst/>
          </a:prstGeom>
        </p:spPr>
        <p:txBody>
          <a:bodyPr wrap="none">
            <a:spAutoFit/>
          </a:bodyPr>
          <a:lstStyle/>
          <a:p>
            <a:r>
              <a:rPr lang="en-US" altLang="x-none" dirty="0"/>
              <a:t>n= 1 - </a:t>
            </a:r>
            <a:r>
              <a:rPr lang="en-US" altLang="x-none" dirty="0">
                <a:latin typeface="Symbol" charset="2"/>
                <a:sym typeface="Symbol" charset="2"/>
              </a:rPr>
              <a:t></a:t>
            </a:r>
            <a:r>
              <a:rPr lang="en-US" altLang="x-none" dirty="0"/>
              <a:t> - </a:t>
            </a:r>
            <a:r>
              <a:rPr lang="en-US" altLang="x-none" dirty="0" err="1"/>
              <a:t>i</a:t>
            </a:r>
            <a:r>
              <a:rPr lang="en-US" altLang="x-none" dirty="0">
                <a:latin typeface="Symbol" charset="2"/>
                <a:sym typeface="Symbol" charset="2"/>
              </a:rPr>
              <a:t></a:t>
            </a:r>
            <a:endParaRPr lang="en-US" dirty="0"/>
          </a:p>
        </p:txBody>
      </p:sp>
      <p:pic>
        <p:nvPicPr>
          <p:cNvPr id="7" name="Content Placeholder 4">
            <a:extLst>
              <a:ext uri="{FF2B5EF4-FFF2-40B4-BE49-F238E27FC236}">
                <a16:creationId xmlns:a16="http://schemas.microsoft.com/office/drawing/2014/main" id="{8863E7CB-0D95-FA79-94D1-B0060D332E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57254" y="960874"/>
            <a:ext cx="3670864" cy="2165237"/>
          </a:xfrm>
          <a:prstGeom prst="rect">
            <a:avLst/>
          </a:prstGeom>
        </p:spPr>
      </p:pic>
    </p:spTree>
    <p:extLst>
      <p:ext uri="{BB962C8B-B14F-4D97-AF65-F5344CB8AC3E}">
        <p14:creationId xmlns:p14="http://schemas.microsoft.com/office/powerpoint/2010/main" val="18017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x-none"/>
              <a:t>Critical Angle</a:t>
            </a:r>
          </a:p>
        </p:txBody>
      </p:sp>
      <p:graphicFrame>
        <p:nvGraphicFramePr>
          <p:cNvPr id="43015" name="Object 7"/>
          <p:cNvGraphicFramePr>
            <a:graphicFrameLocks noChangeAspect="1"/>
          </p:cNvGraphicFramePr>
          <p:nvPr>
            <p:extLst>
              <p:ext uri="{D42A27DB-BD31-4B8C-83A1-F6EECF244321}">
                <p14:modId xmlns:p14="http://schemas.microsoft.com/office/powerpoint/2010/main" val="220646632"/>
              </p:ext>
            </p:extLst>
          </p:nvPr>
        </p:nvGraphicFramePr>
        <p:xfrm>
          <a:off x="8538512" y="819692"/>
          <a:ext cx="1828800" cy="609600"/>
        </p:xfrm>
        <a:graphic>
          <a:graphicData uri="http://schemas.openxmlformats.org/presentationml/2006/ole">
            <mc:AlternateContent xmlns:mc="http://schemas.openxmlformats.org/markup-compatibility/2006">
              <mc:Choice xmlns:v="urn:schemas-microsoft-com:vml" Requires="v">
                <p:oleObj name="Equation" r:id="rId3" imgW="1219200" imgH="406400" progId="Equation.3">
                  <p:embed/>
                </p:oleObj>
              </mc:Choice>
              <mc:Fallback>
                <p:oleObj name="Equation" r:id="rId3" imgW="1219200" imgH="406400" progId="Equation.3">
                  <p:embed/>
                  <p:pic>
                    <p:nvPicPr>
                      <p:cNvPr id="43015"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8512" y="819692"/>
                        <a:ext cx="1828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4" name="Picture 3">
            <a:extLst>
              <a:ext uri="{FF2B5EF4-FFF2-40B4-BE49-F238E27FC236}">
                <a16:creationId xmlns:a16="http://schemas.microsoft.com/office/drawing/2014/main" id="{D3B6B227-DF1C-289F-898B-C80E37BBB236}"/>
              </a:ext>
            </a:extLst>
          </p:cNvPr>
          <p:cNvPicPr>
            <a:picLocks noChangeAspect="1"/>
          </p:cNvPicPr>
          <p:nvPr/>
        </p:nvPicPr>
        <p:blipFill>
          <a:blip r:embed="rId5"/>
          <a:stretch>
            <a:fillRect/>
          </a:stretch>
        </p:blipFill>
        <p:spPr>
          <a:xfrm>
            <a:off x="1494220" y="1429292"/>
            <a:ext cx="9026634" cy="5192506"/>
          </a:xfrm>
          <a:prstGeom prst="rect">
            <a:avLst/>
          </a:prstGeom>
        </p:spPr>
      </p:pic>
    </p:spTree>
    <p:extLst>
      <p:ext uri="{BB962C8B-B14F-4D97-AF65-F5344CB8AC3E}">
        <p14:creationId xmlns:p14="http://schemas.microsoft.com/office/powerpoint/2010/main" val="471437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05854" y="707410"/>
            <a:ext cx="593649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sz="4400" dirty="0">
                <a:latin typeface="+mj-lt"/>
                <a:ea typeface="Calibri Light" charset="0"/>
                <a:cs typeface="Calibri Light" charset="0"/>
              </a:rPr>
              <a:t>Constructive interference</a:t>
            </a:r>
            <a:endParaRPr lang="en-US" altLang="x-none" sz="4400"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20267" y="1953904"/>
            <a:ext cx="5179263" cy="4488697"/>
          </a:xfrm>
          <a:prstGeom prst="rect">
            <a:avLst/>
          </a:prstGeom>
        </p:spPr>
      </p:pic>
      <p:sp>
        <p:nvSpPr>
          <p:cNvPr id="3" name="TextBox 2"/>
          <p:cNvSpPr txBox="1"/>
          <p:nvPr/>
        </p:nvSpPr>
        <p:spPr>
          <a:xfrm>
            <a:off x="6988598" y="1769238"/>
            <a:ext cx="1447319" cy="369332"/>
          </a:xfrm>
          <a:prstGeom prst="rect">
            <a:avLst/>
          </a:prstGeom>
          <a:noFill/>
        </p:spPr>
        <p:txBody>
          <a:bodyPr wrap="none" rtlCol="0">
            <a:spAutoFit/>
          </a:bodyPr>
          <a:lstStyle/>
          <a:p>
            <a:r>
              <a:rPr lang="en-US" dirty="0"/>
              <a:t>Crystal lattice</a:t>
            </a:r>
          </a:p>
        </p:txBody>
      </p:sp>
      <mc:AlternateContent xmlns:mc="http://schemas.openxmlformats.org/markup-compatibility/2006" xmlns:a14="http://schemas.microsoft.com/office/drawing/2010/main">
        <mc:Choice Requires="a14">
          <p:sp>
            <p:nvSpPr>
              <p:cNvPr id="8" name="Text Box 14"/>
              <p:cNvSpPr txBox="1">
                <a:spLocks noChangeArrowheads="1"/>
              </p:cNvSpPr>
              <p:nvPr/>
            </p:nvSpPr>
            <p:spPr bwMode="auto">
              <a:xfrm>
                <a:off x="1046240" y="1953904"/>
                <a:ext cx="3433504" cy="461665"/>
              </a:xfrm>
              <a:prstGeom prst="rect">
                <a:avLst/>
              </a:prstGeom>
              <a:noFill/>
              <a:ln>
                <a:noFill/>
              </a:ln>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Lst>
            </p:spPr>
            <p:txBody>
              <a:bodyPr wrap="none">
                <a:spAutoFit/>
              </a:bodyPr>
              <a:lstStyle/>
              <a:p>
                <a:r>
                  <a:rPr lang="en-US" altLang="x-none" sz="2400" u="sng" dirty="0"/>
                  <a:t>Braggs law:</a:t>
                </a:r>
                <a:r>
                  <a:rPr lang="en-US" altLang="x-none" sz="2400" dirty="0"/>
                  <a:t>  n</a:t>
                </a:r>
                <a14:m>
                  <m:oMath xmlns:m="http://schemas.openxmlformats.org/officeDocument/2006/math">
                    <m:r>
                      <m:rPr>
                        <m:sty m:val="p"/>
                      </m:rPr>
                      <a:rPr lang="en-US" altLang="x-none" sz="2400" i="1">
                        <a:latin typeface="Cambria Math" charset="0"/>
                      </a:rPr>
                      <m:t>λ</m:t>
                    </m:r>
                  </m:oMath>
                </a14:m>
                <a:r>
                  <a:rPr lang="en-US" altLang="x-none" sz="2400" dirty="0"/>
                  <a:t> = 2d sin(</a:t>
                </a:r>
                <a14:m>
                  <m:oMath xmlns:m="http://schemas.openxmlformats.org/officeDocument/2006/math">
                    <m:r>
                      <m:rPr>
                        <m:sty m:val="p"/>
                      </m:rPr>
                      <a:rPr lang="en-US" altLang="x-none" sz="2400" i="1">
                        <a:latin typeface="Cambria Math" charset="0"/>
                      </a:rPr>
                      <m:t>θ</m:t>
                    </m:r>
                  </m:oMath>
                </a14:m>
                <a:r>
                  <a:rPr lang="en-US" altLang="x-none" sz="2400" dirty="0"/>
                  <a:t>)</a:t>
                </a:r>
                <a:endParaRPr lang="en-US" altLang="x-none" sz="2400" u="sng" dirty="0"/>
              </a:p>
            </p:txBody>
          </p:sp>
        </mc:Choice>
        <mc:Fallback xmlns="">
          <p:sp>
            <p:nvSpPr>
              <p:cNvPr id="8" name="Text Box 14"/>
              <p:cNvSpPr txBox="1">
                <a:spLocks noRot="1" noChangeAspect="1" noMove="1" noResize="1" noEditPoints="1" noAdjustHandles="1" noChangeArrowheads="1" noChangeShapeType="1" noTextEdit="1"/>
              </p:cNvSpPr>
              <p:nvPr/>
            </p:nvSpPr>
            <p:spPr bwMode="auto">
              <a:xfrm>
                <a:off x="1046240" y="1953904"/>
                <a:ext cx="3433504" cy="461665"/>
              </a:xfrm>
              <a:prstGeom prst="rect">
                <a:avLst/>
              </a:prstGeom>
              <a:blipFill>
                <a:blip r:embed="rId4"/>
                <a:stretch>
                  <a:fillRect l="-2952" t="-8108" r="-1845" b="-29730"/>
                </a:stretch>
              </a:blip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690006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310multilayers"/>
          <p:cNvPicPr>
            <a:picLocks noChangeAspect="1" noChangeArrowheads="1"/>
          </p:cNvPicPr>
          <p:nvPr/>
        </p:nvPicPr>
        <p:blipFill>
          <a:blip r:embed="rId3" cstate="screen">
            <a:extLst>
              <a:ext uri="{28A0092B-C50C-407E-A947-70E740481C1C}">
                <a14:useLocalDpi xmlns:a14="http://schemas.microsoft.com/office/drawing/2010/main"/>
              </a:ext>
            </a:extLst>
          </a:blip>
          <a:srcRect t="19637" b="18262"/>
          <a:stretch>
            <a:fillRect/>
          </a:stretch>
        </p:blipFill>
        <p:spPr bwMode="auto">
          <a:xfrm>
            <a:off x="641132" y="2224119"/>
            <a:ext cx="8372475"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1"/>
          <p:cNvSpPr txBox="1">
            <a:spLocks noChangeArrowheads="1"/>
          </p:cNvSpPr>
          <p:nvPr/>
        </p:nvSpPr>
        <p:spPr bwMode="auto">
          <a:xfrm>
            <a:off x="5190680" y="4298401"/>
            <a:ext cx="2836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sz="1800"/>
              <a:t>Few nm (10</a:t>
            </a:r>
            <a:r>
              <a:rPr lang="en-US" altLang="x-none" sz="1800" baseline="30000"/>
              <a:t>-9</a:t>
            </a:r>
            <a:r>
              <a:rPr lang="en-US" altLang="x-none" sz="1800"/>
              <a:t>m) thickness</a:t>
            </a:r>
          </a:p>
        </p:txBody>
      </p:sp>
      <p:sp>
        <p:nvSpPr>
          <p:cNvPr id="58372" name="Left Brace 2"/>
          <p:cNvSpPr>
            <a:spLocks/>
          </p:cNvSpPr>
          <p:nvPr/>
        </p:nvSpPr>
        <p:spPr bwMode="auto">
          <a:xfrm>
            <a:off x="8027542" y="4256685"/>
            <a:ext cx="323850" cy="457200"/>
          </a:xfrm>
          <a:prstGeom prst="leftBrace">
            <a:avLst>
              <a:gd name="adj1" fmla="val 8366"/>
              <a:gd name="adj2" fmla="val 50000"/>
            </a:avLst>
          </a:prstGeom>
          <a:solidFill>
            <a:schemeClr val="accent1"/>
          </a:solidFill>
          <a:ln w="9525">
            <a:solidFill>
              <a:schemeClr val="tx1"/>
            </a:solidFill>
            <a:round/>
            <a:headEnd/>
            <a:tailEnd/>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endParaRPr lang="x-none" altLang="x-none"/>
          </a:p>
        </p:txBody>
      </p:sp>
      <p:sp>
        <p:nvSpPr>
          <p:cNvPr id="58373" name="Left Brace 5"/>
          <p:cNvSpPr>
            <a:spLocks/>
          </p:cNvSpPr>
          <p:nvPr/>
        </p:nvSpPr>
        <p:spPr bwMode="auto">
          <a:xfrm>
            <a:off x="8418067" y="4225729"/>
            <a:ext cx="325438" cy="1890712"/>
          </a:xfrm>
          <a:prstGeom prst="leftBrace">
            <a:avLst>
              <a:gd name="adj1" fmla="val 8338"/>
              <a:gd name="adj2" fmla="val 50000"/>
            </a:avLst>
          </a:prstGeom>
          <a:solidFill>
            <a:schemeClr val="accent1"/>
          </a:solidFill>
          <a:ln w="9525">
            <a:solidFill>
              <a:schemeClr val="tx1"/>
            </a:solidFill>
            <a:round/>
            <a:headEnd/>
            <a:tailEnd/>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endParaRPr lang="x-none" altLang="x-none"/>
          </a:p>
        </p:txBody>
      </p:sp>
      <p:sp>
        <p:nvSpPr>
          <p:cNvPr id="58374" name="TextBox 6"/>
          <p:cNvSpPr txBox="1">
            <a:spLocks noChangeArrowheads="1"/>
          </p:cNvSpPr>
          <p:nvPr/>
        </p:nvSpPr>
        <p:spPr bwMode="auto">
          <a:xfrm>
            <a:off x="6710145" y="5002016"/>
            <a:ext cx="1609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sz="1600"/>
              <a:t>1/2000 of a mm</a:t>
            </a:r>
          </a:p>
        </p:txBody>
      </p:sp>
      <p:pic>
        <p:nvPicPr>
          <p:cNvPr id="58375" name="Picture 3" descr="Multilayer.jpe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8406097" y="2794440"/>
            <a:ext cx="4936433" cy="1955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389348" y="652107"/>
            <a:ext cx="854201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sz="4400" dirty="0">
                <a:latin typeface="+mj-lt"/>
                <a:ea typeface="Calibri Light" charset="0"/>
                <a:cs typeface="Calibri Light" charset="0"/>
              </a:rPr>
              <a:t>Constructive interference multilayers</a:t>
            </a:r>
            <a:endParaRPr lang="en-US" altLang="x-none" sz="4400" dirty="0">
              <a:latin typeface="+mj-lt"/>
            </a:endParaRPr>
          </a:p>
        </p:txBody>
      </p:sp>
      <mc:AlternateContent xmlns:mc="http://schemas.openxmlformats.org/markup-compatibility/2006" xmlns:a14="http://schemas.microsoft.com/office/drawing/2010/main">
        <mc:Choice Requires="a14">
          <p:sp>
            <p:nvSpPr>
              <p:cNvPr id="11" name="Text Box 14"/>
              <p:cNvSpPr txBox="1">
                <a:spLocks noChangeArrowheads="1"/>
              </p:cNvSpPr>
              <p:nvPr/>
            </p:nvSpPr>
            <p:spPr bwMode="auto">
              <a:xfrm>
                <a:off x="908104" y="1468534"/>
                <a:ext cx="3433504" cy="461665"/>
              </a:xfrm>
              <a:prstGeom prst="rect">
                <a:avLst/>
              </a:prstGeom>
              <a:noFill/>
              <a:ln>
                <a:noFill/>
              </a:ln>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Lst>
            </p:spPr>
            <p:txBody>
              <a:bodyPr wrap="none">
                <a:spAutoFit/>
              </a:bodyPr>
              <a:lstStyle/>
              <a:p>
                <a:r>
                  <a:rPr lang="en-US" altLang="x-none" sz="2400" u="sng" dirty="0"/>
                  <a:t>Braggs law:</a:t>
                </a:r>
                <a:r>
                  <a:rPr lang="en-US" altLang="x-none" sz="2400" dirty="0"/>
                  <a:t>  n</a:t>
                </a:r>
                <a14:m>
                  <m:oMath xmlns:m="http://schemas.openxmlformats.org/officeDocument/2006/math">
                    <m:r>
                      <m:rPr>
                        <m:sty m:val="p"/>
                      </m:rPr>
                      <a:rPr lang="en-US" altLang="x-none" sz="2400" i="1">
                        <a:latin typeface="Cambria Math" charset="0"/>
                      </a:rPr>
                      <m:t>λ</m:t>
                    </m:r>
                  </m:oMath>
                </a14:m>
                <a:r>
                  <a:rPr lang="en-US" altLang="x-none" sz="2400" dirty="0"/>
                  <a:t> = 2d sin(</a:t>
                </a:r>
                <a14:m>
                  <m:oMath xmlns:m="http://schemas.openxmlformats.org/officeDocument/2006/math">
                    <m:r>
                      <m:rPr>
                        <m:sty m:val="p"/>
                      </m:rPr>
                      <a:rPr lang="en-US" altLang="x-none" sz="2400" i="1">
                        <a:latin typeface="Cambria Math" charset="0"/>
                      </a:rPr>
                      <m:t>θ</m:t>
                    </m:r>
                  </m:oMath>
                </a14:m>
                <a:r>
                  <a:rPr lang="en-US" altLang="x-none" sz="2400" dirty="0"/>
                  <a:t>)</a:t>
                </a:r>
                <a:endParaRPr lang="en-US" altLang="x-none" sz="2400" u="sng" dirty="0"/>
              </a:p>
            </p:txBody>
          </p:sp>
        </mc:Choice>
        <mc:Fallback xmlns="">
          <p:sp>
            <p:nvSpPr>
              <p:cNvPr id="11" name="Text Box 14"/>
              <p:cNvSpPr txBox="1">
                <a:spLocks noRot="1" noChangeAspect="1" noMove="1" noResize="1" noEditPoints="1" noAdjustHandles="1" noChangeArrowheads="1" noChangeShapeType="1" noTextEdit="1"/>
              </p:cNvSpPr>
              <p:nvPr/>
            </p:nvSpPr>
            <p:spPr bwMode="auto">
              <a:xfrm>
                <a:off x="908104" y="1468534"/>
                <a:ext cx="3433504" cy="461665"/>
              </a:xfrm>
              <a:prstGeom prst="rect">
                <a:avLst/>
              </a:prstGeom>
              <a:blipFill>
                <a:blip r:embed="rId5"/>
                <a:stretch>
                  <a:fillRect l="-2952" t="-7895" r="-1845" b="-28947"/>
                </a:stretch>
              </a:blip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688401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Bragg peaks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86239" y="1455454"/>
            <a:ext cx="6978854" cy="5173978"/>
          </a:xfrm>
          <a:prstGeom prst="rect">
            <a:avLst/>
          </a:prstGeom>
        </p:spPr>
      </p:pic>
      <mc:AlternateContent xmlns:mc="http://schemas.openxmlformats.org/markup-compatibility/2006" xmlns:a14="http://schemas.microsoft.com/office/drawing/2010/main">
        <mc:Choice Requires="a14">
          <p:sp>
            <p:nvSpPr>
              <p:cNvPr id="7" name="Text Box 14"/>
              <p:cNvSpPr txBox="1">
                <a:spLocks noChangeArrowheads="1"/>
              </p:cNvSpPr>
              <p:nvPr/>
            </p:nvSpPr>
            <p:spPr bwMode="auto">
              <a:xfrm>
                <a:off x="4520762" y="859904"/>
                <a:ext cx="3433504" cy="461665"/>
              </a:xfrm>
              <a:prstGeom prst="rect">
                <a:avLst/>
              </a:prstGeom>
              <a:noFill/>
              <a:ln>
                <a:noFill/>
              </a:ln>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Lst>
            </p:spPr>
            <p:txBody>
              <a:bodyPr wrap="none">
                <a:spAutoFit/>
              </a:bodyPr>
              <a:lstStyle/>
              <a:p>
                <a:r>
                  <a:rPr lang="en-US" altLang="x-none" sz="2400" u="sng" dirty="0"/>
                  <a:t>Braggs law:</a:t>
                </a:r>
                <a:r>
                  <a:rPr lang="en-US" altLang="x-none" sz="2400" dirty="0"/>
                  <a:t>  n</a:t>
                </a:r>
                <a14:m>
                  <m:oMath xmlns:m="http://schemas.openxmlformats.org/officeDocument/2006/math">
                    <m:r>
                      <m:rPr>
                        <m:sty m:val="p"/>
                      </m:rPr>
                      <a:rPr lang="en-US" altLang="x-none" sz="2400" i="1">
                        <a:latin typeface="Cambria Math" charset="0"/>
                      </a:rPr>
                      <m:t>λ</m:t>
                    </m:r>
                  </m:oMath>
                </a14:m>
                <a:r>
                  <a:rPr lang="en-US" altLang="x-none" sz="2400" dirty="0"/>
                  <a:t> = 2d sin(</a:t>
                </a:r>
                <a14:m>
                  <m:oMath xmlns:m="http://schemas.openxmlformats.org/officeDocument/2006/math">
                    <m:r>
                      <m:rPr>
                        <m:sty m:val="p"/>
                      </m:rPr>
                      <a:rPr lang="en-US" altLang="x-none" sz="2400" i="1">
                        <a:latin typeface="Cambria Math" charset="0"/>
                      </a:rPr>
                      <m:t>θ</m:t>
                    </m:r>
                  </m:oMath>
                </a14:m>
                <a:r>
                  <a:rPr lang="en-US" altLang="x-none" sz="2400" dirty="0"/>
                  <a:t>)</a:t>
                </a:r>
                <a:endParaRPr lang="en-US" altLang="x-none" sz="2400" u="sng" dirty="0"/>
              </a:p>
            </p:txBody>
          </p:sp>
        </mc:Choice>
        <mc:Fallback xmlns="">
          <p:sp>
            <p:nvSpPr>
              <p:cNvPr id="7" name="Text Box 14"/>
              <p:cNvSpPr txBox="1">
                <a:spLocks noRot="1" noChangeAspect="1" noMove="1" noResize="1" noEditPoints="1" noAdjustHandles="1" noChangeArrowheads="1" noChangeShapeType="1" noTextEdit="1"/>
              </p:cNvSpPr>
              <p:nvPr/>
            </p:nvSpPr>
            <p:spPr bwMode="auto">
              <a:xfrm>
                <a:off x="4520762" y="859904"/>
                <a:ext cx="3433504" cy="461665"/>
              </a:xfrm>
              <a:prstGeom prst="rect">
                <a:avLst/>
              </a:prstGeom>
              <a:blipFill>
                <a:blip r:embed="rId3"/>
                <a:stretch>
                  <a:fillRect l="-2952" t="-7895" r="-1845" b="-28947"/>
                </a:stretch>
              </a:blip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noFill/>
                  </a:rPr>
                  <a:t> </a:t>
                </a:r>
              </a:p>
            </p:txBody>
          </p:sp>
        </mc:Fallback>
      </mc:AlternateContent>
      <p:sp>
        <p:nvSpPr>
          <p:cNvPr id="3" name="TextBox 2"/>
          <p:cNvSpPr txBox="1"/>
          <p:nvPr/>
        </p:nvSpPr>
        <p:spPr>
          <a:xfrm>
            <a:off x="4746170" y="2051787"/>
            <a:ext cx="1781325" cy="369332"/>
          </a:xfrm>
          <a:prstGeom prst="rect">
            <a:avLst/>
          </a:prstGeom>
          <a:noFill/>
        </p:spPr>
        <p:txBody>
          <a:bodyPr wrap="square" rtlCol="0">
            <a:spAutoFit/>
          </a:bodyPr>
          <a:lstStyle/>
          <a:p>
            <a:r>
              <a:rPr lang="en-US" dirty="0"/>
              <a:t>1</a:t>
            </a:r>
            <a:r>
              <a:rPr lang="en-US" baseline="30000" dirty="0"/>
              <a:t>st</a:t>
            </a:r>
            <a:r>
              <a:rPr lang="en-US" dirty="0"/>
              <a:t> </a:t>
            </a:r>
            <a:r>
              <a:rPr lang="en-US" dirty="0" err="1"/>
              <a:t>bragg</a:t>
            </a:r>
            <a:r>
              <a:rPr lang="en-US" dirty="0"/>
              <a:t> peak</a:t>
            </a:r>
          </a:p>
        </p:txBody>
      </p:sp>
      <p:cxnSp>
        <p:nvCxnSpPr>
          <p:cNvPr id="9" name="Straight Arrow Connector 8"/>
          <p:cNvCxnSpPr>
            <a:cxnSpLocks/>
          </p:cNvCxnSpPr>
          <p:nvPr/>
        </p:nvCxnSpPr>
        <p:spPr>
          <a:xfrm flipH="1" flipV="1">
            <a:off x="3982809" y="2129166"/>
            <a:ext cx="759637" cy="65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06050" y="3036898"/>
            <a:ext cx="1806181" cy="369332"/>
          </a:xfrm>
          <a:prstGeom prst="rect">
            <a:avLst/>
          </a:prstGeom>
          <a:noFill/>
        </p:spPr>
        <p:txBody>
          <a:bodyPr wrap="square" rtlCol="0">
            <a:spAutoFit/>
          </a:bodyPr>
          <a:lstStyle/>
          <a:p>
            <a:r>
              <a:rPr lang="en-US" dirty="0"/>
              <a:t>4</a:t>
            </a:r>
            <a:r>
              <a:rPr lang="en-US" baseline="30000" dirty="0"/>
              <a:t>th</a:t>
            </a:r>
            <a:r>
              <a:rPr lang="en-US" dirty="0"/>
              <a:t> </a:t>
            </a:r>
            <a:r>
              <a:rPr lang="en-US" dirty="0" err="1"/>
              <a:t>bragg</a:t>
            </a:r>
            <a:r>
              <a:rPr lang="en-US" dirty="0"/>
              <a:t> peak</a:t>
            </a:r>
          </a:p>
        </p:txBody>
      </p:sp>
      <p:cxnSp>
        <p:nvCxnSpPr>
          <p:cNvPr id="12" name="Straight Arrow Connector 11"/>
          <p:cNvCxnSpPr>
            <a:cxnSpLocks/>
          </p:cNvCxnSpPr>
          <p:nvPr/>
        </p:nvCxnSpPr>
        <p:spPr>
          <a:xfrm flipH="1">
            <a:off x="5906050" y="3036898"/>
            <a:ext cx="5255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325184" y="4017479"/>
            <a:ext cx="1797489" cy="369332"/>
          </a:xfrm>
          <a:prstGeom prst="rect">
            <a:avLst/>
          </a:prstGeom>
          <a:noFill/>
        </p:spPr>
        <p:txBody>
          <a:bodyPr wrap="square" rtlCol="0">
            <a:spAutoFit/>
          </a:bodyPr>
          <a:lstStyle/>
          <a:p>
            <a:r>
              <a:rPr lang="en-US" dirty="0"/>
              <a:t>Kissing fringes</a:t>
            </a:r>
          </a:p>
        </p:txBody>
      </p:sp>
      <p:cxnSp>
        <p:nvCxnSpPr>
          <p:cNvPr id="15" name="Straight Arrow Connector 14"/>
          <p:cNvCxnSpPr>
            <a:cxnSpLocks/>
          </p:cNvCxnSpPr>
          <p:nvPr/>
        </p:nvCxnSpPr>
        <p:spPr>
          <a:xfrm flipV="1">
            <a:off x="4144188" y="3435687"/>
            <a:ext cx="0" cy="5294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546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x-none"/>
              <a:t>Depth Graded Multilayers</a:t>
            </a:r>
          </a:p>
        </p:txBody>
      </p:sp>
      <p:grpSp>
        <p:nvGrpSpPr>
          <p:cNvPr id="7185" name="Group 17"/>
          <p:cNvGrpSpPr>
            <a:grpSpLocks/>
          </p:cNvGrpSpPr>
          <p:nvPr/>
        </p:nvGrpSpPr>
        <p:grpSpPr bwMode="auto">
          <a:xfrm>
            <a:off x="4907576" y="1911869"/>
            <a:ext cx="4654661" cy="4545483"/>
            <a:chOff x="0" y="1008"/>
            <a:chExt cx="2665" cy="2592"/>
          </a:xfrm>
        </p:grpSpPr>
        <p:pic>
          <p:nvPicPr>
            <p:cNvPr id="7172" name="Picture 4" descr="ml_grade_diagr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8" y="1008"/>
              <a:ext cx="1285" cy="1728"/>
            </a:xfrm>
            <a:prstGeom prst="rect">
              <a:avLst/>
            </a:prstGeom>
            <a:noFill/>
            <a:extLst>
              <a:ext uri="{909E8E84-426E-40DD-AFC4-6F175D3DCCD1}">
                <a14:hiddenFill xmlns:a14="http://schemas.microsoft.com/office/drawing/2010/main">
                  <a:solidFill>
                    <a:srgbClr val="FFFFFF"/>
                  </a:solidFill>
                </a14:hiddenFill>
              </a:ext>
            </a:extLst>
          </p:spPr>
        </p:pic>
        <p:grpSp>
          <p:nvGrpSpPr>
            <p:cNvPr id="7173" name="Group 5"/>
            <p:cNvGrpSpPr>
              <a:grpSpLocks/>
            </p:cNvGrpSpPr>
            <p:nvPr/>
          </p:nvGrpSpPr>
          <p:grpSpPr bwMode="auto">
            <a:xfrm>
              <a:off x="0" y="3103"/>
              <a:ext cx="2208" cy="497"/>
              <a:chOff x="1296" y="1872"/>
              <a:chExt cx="2208" cy="497"/>
            </a:xfrm>
          </p:grpSpPr>
          <p:graphicFrame>
            <p:nvGraphicFramePr>
              <p:cNvPr id="7174" name="Object 6"/>
              <p:cNvGraphicFramePr>
                <a:graphicFrameLocks noChangeAspect="1"/>
              </p:cNvGraphicFramePr>
              <p:nvPr/>
            </p:nvGraphicFramePr>
            <p:xfrm>
              <a:off x="2448" y="1872"/>
              <a:ext cx="1056" cy="497"/>
            </p:xfrm>
            <a:graphic>
              <a:graphicData uri="http://schemas.openxmlformats.org/presentationml/2006/ole">
                <mc:AlternateContent xmlns:mc="http://schemas.openxmlformats.org/markup-compatibility/2006">
                  <mc:Choice xmlns:v="urn:schemas-microsoft-com:vml" Requires="v">
                    <p:oleObj name="Equation" r:id="rId4" imgW="27647900" imgH="13017500" progId="Equation.3">
                      <p:embed/>
                    </p:oleObj>
                  </mc:Choice>
                  <mc:Fallback>
                    <p:oleObj name="Equation" r:id="rId4" imgW="27647900" imgH="13017500" progId="Equation.3">
                      <p:embed/>
                      <p:pic>
                        <p:nvPicPr>
                          <p:cNvPr id="7174"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8" y="1872"/>
                            <a:ext cx="1056" cy="497"/>
                          </a:xfrm>
                          <a:prstGeom prst="rect">
                            <a:avLst/>
                          </a:prstGeom>
                          <a:solidFill>
                            <a:schemeClr val="bg1"/>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5" name="Text Box 7"/>
              <p:cNvSpPr txBox="1">
                <a:spLocks noChangeArrowheads="1"/>
              </p:cNvSpPr>
              <p:nvPr/>
            </p:nvSpPr>
            <p:spPr bwMode="auto">
              <a:xfrm>
                <a:off x="1296" y="1968"/>
                <a:ext cx="960" cy="3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lnSpc>
                    <a:spcPct val="60000"/>
                  </a:lnSpc>
                  <a:spcBef>
                    <a:spcPct val="50000"/>
                  </a:spcBef>
                </a:pPr>
                <a:r>
                  <a:rPr lang="da-DK" altLang="x-none">
                    <a:latin typeface="Verdana" charset="0"/>
                  </a:rPr>
                  <a:t>Depth</a:t>
                </a:r>
              </a:p>
              <a:p>
                <a:pPr algn="ctr" eaLnBrk="1" hangingPunct="1">
                  <a:lnSpc>
                    <a:spcPct val="60000"/>
                  </a:lnSpc>
                  <a:spcBef>
                    <a:spcPct val="50000"/>
                  </a:spcBef>
                </a:pPr>
                <a:r>
                  <a:rPr lang="da-DK" altLang="x-none">
                    <a:latin typeface="Verdana" charset="0"/>
                  </a:rPr>
                  <a:t>Grading:</a:t>
                </a:r>
                <a:endParaRPr lang="da-DK" altLang="x-none" sz="1600">
                  <a:solidFill>
                    <a:schemeClr val="bg1"/>
                  </a:solidFill>
                  <a:latin typeface="Verdana" charset="0"/>
                </a:endParaRPr>
              </a:p>
            </p:txBody>
          </p:sp>
        </p:grpSp>
        <p:sp>
          <p:nvSpPr>
            <p:cNvPr id="7179" name="Text Box 11"/>
            <p:cNvSpPr txBox="1">
              <a:spLocks noChangeArrowheads="1"/>
            </p:cNvSpPr>
            <p:nvPr/>
          </p:nvSpPr>
          <p:spPr bwMode="auto">
            <a:xfrm>
              <a:off x="2294" y="3264"/>
              <a:ext cx="371" cy="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1400"/>
                <a:t>i = 1,N</a:t>
              </a:r>
            </a:p>
          </p:txBody>
        </p:sp>
        <p:sp>
          <p:nvSpPr>
            <p:cNvPr id="7180" name="Text Box 12"/>
            <p:cNvSpPr txBox="1">
              <a:spLocks noChangeArrowheads="1"/>
            </p:cNvSpPr>
            <p:nvPr/>
          </p:nvSpPr>
          <p:spPr bwMode="auto">
            <a:xfrm>
              <a:off x="1872" y="1248"/>
              <a:ext cx="394" cy="1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x-none" sz="1400" dirty="0" err="1"/>
                <a:t>i</a:t>
              </a:r>
              <a:r>
                <a:rPr lang="en-US" altLang="x-none" sz="1400" dirty="0"/>
                <a:t>=1</a:t>
              </a:r>
              <a:endParaRPr lang="en-US" altLang="x-none" dirty="0"/>
            </a:p>
            <a:p>
              <a:pPr>
                <a:spcBef>
                  <a:spcPct val="50000"/>
                </a:spcBef>
              </a:pPr>
              <a:endParaRPr lang="en-US" altLang="x-none" dirty="0"/>
            </a:p>
            <a:p>
              <a:pPr>
                <a:spcBef>
                  <a:spcPct val="50000"/>
                </a:spcBef>
              </a:pPr>
              <a:endParaRPr lang="en-US" altLang="x-none" dirty="0"/>
            </a:p>
            <a:p>
              <a:pPr>
                <a:spcBef>
                  <a:spcPct val="50000"/>
                </a:spcBef>
              </a:pPr>
              <a:endParaRPr lang="en-US" altLang="x-none" dirty="0"/>
            </a:p>
            <a:p>
              <a:pPr>
                <a:spcBef>
                  <a:spcPct val="50000"/>
                </a:spcBef>
              </a:pPr>
              <a:endParaRPr lang="en-US" altLang="x-none" sz="1600" dirty="0"/>
            </a:p>
            <a:p>
              <a:pPr>
                <a:spcBef>
                  <a:spcPct val="50000"/>
                </a:spcBef>
              </a:pPr>
              <a:endParaRPr lang="en-US" altLang="x-none" sz="1600" dirty="0"/>
            </a:p>
            <a:p>
              <a:pPr>
                <a:spcBef>
                  <a:spcPct val="50000"/>
                </a:spcBef>
              </a:pPr>
              <a:r>
                <a:rPr lang="en-US" altLang="x-none" sz="1600" dirty="0"/>
                <a:t>N</a:t>
              </a:r>
            </a:p>
          </p:txBody>
        </p:sp>
        <p:sp>
          <p:nvSpPr>
            <p:cNvPr id="7183" name="Text Box 15"/>
            <p:cNvSpPr txBox="1">
              <a:spLocks noChangeArrowheads="1"/>
            </p:cNvSpPr>
            <p:nvPr/>
          </p:nvSpPr>
          <p:spPr bwMode="auto">
            <a:xfrm>
              <a:off x="1296" y="1287"/>
              <a:ext cx="480"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x-none" sz="1400"/>
                <a:t>High Z</a:t>
              </a:r>
            </a:p>
            <a:p>
              <a:pPr>
                <a:spcBef>
                  <a:spcPct val="50000"/>
                </a:spcBef>
              </a:pPr>
              <a:r>
                <a:rPr lang="en-US" altLang="x-none" sz="1400"/>
                <a:t>Low Z</a:t>
              </a:r>
            </a:p>
          </p:txBody>
        </p:sp>
      </p:grpSp>
      <mc:AlternateContent xmlns:mc="http://schemas.openxmlformats.org/markup-compatibility/2006" xmlns:a14="http://schemas.microsoft.com/office/drawing/2010/main">
        <mc:Choice Requires="a14">
          <p:sp>
            <p:nvSpPr>
              <p:cNvPr id="17" name="Text Box 14"/>
              <p:cNvSpPr txBox="1">
                <a:spLocks noChangeArrowheads="1"/>
              </p:cNvSpPr>
              <p:nvPr/>
            </p:nvSpPr>
            <p:spPr bwMode="auto">
              <a:xfrm>
                <a:off x="1790974" y="1911869"/>
                <a:ext cx="1882247" cy="830997"/>
              </a:xfrm>
              <a:prstGeom prst="rect">
                <a:avLst/>
              </a:prstGeom>
              <a:noFill/>
              <a:ln>
                <a:noFill/>
              </a:ln>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Lst>
            </p:spPr>
            <p:txBody>
              <a:bodyPr wrap="none">
                <a:spAutoFit/>
              </a:bodyPr>
              <a:lstStyle/>
              <a:p>
                <a:r>
                  <a:rPr lang="en-US" altLang="x-none" sz="2400" u="sng" dirty="0"/>
                  <a:t>Braggs law:</a:t>
                </a:r>
                <a:r>
                  <a:rPr lang="en-US" altLang="x-none" sz="2400" dirty="0"/>
                  <a:t>  </a:t>
                </a:r>
              </a:p>
              <a:p>
                <a:r>
                  <a:rPr lang="en-US" altLang="x-none" sz="2400" dirty="0"/>
                  <a:t>n</a:t>
                </a:r>
                <a14:m>
                  <m:oMath xmlns:m="http://schemas.openxmlformats.org/officeDocument/2006/math">
                    <m:r>
                      <m:rPr>
                        <m:sty m:val="p"/>
                      </m:rPr>
                      <a:rPr lang="en-US" altLang="x-none" sz="2400" i="1">
                        <a:latin typeface="Cambria Math" charset="0"/>
                      </a:rPr>
                      <m:t>λ</m:t>
                    </m:r>
                  </m:oMath>
                </a14:m>
                <a:r>
                  <a:rPr lang="en-US" altLang="x-none" sz="2400" dirty="0"/>
                  <a:t> = 2d sin(</a:t>
                </a:r>
                <a14:m>
                  <m:oMath xmlns:m="http://schemas.openxmlformats.org/officeDocument/2006/math">
                    <m:r>
                      <m:rPr>
                        <m:sty m:val="p"/>
                      </m:rPr>
                      <a:rPr lang="en-US" altLang="x-none" sz="2400" i="1">
                        <a:latin typeface="Cambria Math" charset="0"/>
                      </a:rPr>
                      <m:t>θ</m:t>
                    </m:r>
                  </m:oMath>
                </a14:m>
                <a:r>
                  <a:rPr lang="en-US" altLang="x-none" sz="2400" dirty="0"/>
                  <a:t>)</a:t>
                </a:r>
                <a:endParaRPr lang="en-US" altLang="x-none" sz="2400" u="sng" dirty="0"/>
              </a:p>
            </p:txBody>
          </p:sp>
        </mc:Choice>
        <mc:Fallback xmlns="">
          <p:sp>
            <p:nvSpPr>
              <p:cNvPr id="17" name="Text Box 14"/>
              <p:cNvSpPr txBox="1">
                <a:spLocks noRot="1" noChangeAspect="1" noMove="1" noResize="1" noEditPoints="1" noAdjustHandles="1" noChangeArrowheads="1" noChangeShapeType="1" noTextEdit="1"/>
              </p:cNvSpPr>
              <p:nvPr/>
            </p:nvSpPr>
            <p:spPr bwMode="auto">
              <a:xfrm>
                <a:off x="1790974" y="1911869"/>
                <a:ext cx="1882247" cy="830997"/>
              </a:xfrm>
              <a:prstGeom prst="rect">
                <a:avLst/>
              </a:prstGeom>
              <a:blipFill>
                <a:blip r:embed="rId6"/>
                <a:stretch>
                  <a:fillRect l="-5369" t="-5970" r="-4027" b="-14925"/>
                </a:stretch>
              </a:blip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noFill/>
                  </a:rPr>
                  <a:t> </a:t>
                </a:r>
              </a:p>
            </p:txBody>
          </p:sp>
        </mc:Fallback>
      </mc:AlternateContent>
      <p:sp>
        <p:nvSpPr>
          <p:cNvPr id="2" name="TextBox 1"/>
          <p:cNvSpPr txBox="1"/>
          <p:nvPr/>
        </p:nvSpPr>
        <p:spPr>
          <a:xfrm>
            <a:off x="1881051" y="3611163"/>
            <a:ext cx="2812869" cy="2308324"/>
          </a:xfrm>
          <a:prstGeom prst="rect">
            <a:avLst/>
          </a:prstGeom>
          <a:noFill/>
        </p:spPr>
        <p:txBody>
          <a:bodyPr wrap="square" rtlCol="0">
            <a:spAutoFit/>
          </a:bodyPr>
          <a:lstStyle/>
          <a:p>
            <a:r>
              <a:rPr lang="en-US" u="sng" dirty="0"/>
              <a:t>Material combinations:</a:t>
            </a:r>
          </a:p>
          <a:p>
            <a:r>
              <a:rPr lang="en-US" dirty="0"/>
              <a:t>W/Si	K-edge: 69.53 </a:t>
            </a:r>
            <a:r>
              <a:rPr lang="en-US" dirty="0" err="1"/>
              <a:t>keV</a:t>
            </a:r>
            <a:endParaRPr lang="en-US" dirty="0"/>
          </a:p>
          <a:p>
            <a:r>
              <a:rPr lang="en-US" dirty="0"/>
              <a:t>Pt/C	K-edge: 78.4 </a:t>
            </a:r>
            <a:r>
              <a:rPr lang="en-US" dirty="0" err="1"/>
              <a:t>keV</a:t>
            </a:r>
            <a:endParaRPr lang="en-US" dirty="0"/>
          </a:p>
          <a:p>
            <a:endParaRPr lang="en-US" dirty="0"/>
          </a:p>
          <a:p>
            <a:r>
              <a:rPr lang="en-US" u="sng" dirty="0"/>
              <a:t>Typical parameters:</a:t>
            </a:r>
          </a:p>
          <a:p>
            <a:r>
              <a:rPr lang="en-US" dirty="0"/>
              <a:t>N = 145, 291</a:t>
            </a:r>
          </a:p>
          <a:p>
            <a:r>
              <a:rPr lang="en-US" dirty="0" err="1"/>
              <a:t>D</a:t>
            </a:r>
            <a:r>
              <a:rPr lang="en-US" baseline="-25000" dirty="0" err="1"/>
              <a:t>min</a:t>
            </a:r>
            <a:r>
              <a:rPr lang="en-US" dirty="0"/>
              <a:t> ~ 3 nm</a:t>
            </a:r>
          </a:p>
          <a:p>
            <a:r>
              <a:rPr lang="en-US" dirty="0" err="1"/>
              <a:t>D</a:t>
            </a:r>
            <a:r>
              <a:rPr lang="en-US" baseline="-25000" dirty="0" err="1"/>
              <a:t>max</a:t>
            </a:r>
            <a:r>
              <a:rPr lang="en-US" dirty="0"/>
              <a:t> ~ 12 nm</a:t>
            </a:r>
          </a:p>
        </p:txBody>
      </p:sp>
    </p:spTree>
    <p:extLst>
      <p:ext uri="{BB962C8B-B14F-4D97-AF65-F5344CB8AC3E}">
        <p14:creationId xmlns:p14="http://schemas.microsoft.com/office/powerpoint/2010/main" val="1157245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x-none"/>
              <a:t>Depth Graded Multilayers</a:t>
            </a:r>
          </a:p>
        </p:txBody>
      </p:sp>
      <p:pic>
        <p:nvPicPr>
          <p:cNvPr id="7184" name="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88303" y="1690686"/>
            <a:ext cx="6850594" cy="489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86" name="Text Box 18"/>
          <p:cNvSpPr txBox="1">
            <a:spLocks noChangeArrowheads="1"/>
          </p:cNvSpPr>
          <p:nvPr/>
        </p:nvSpPr>
        <p:spPr bwMode="auto">
          <a:xfrm>
            <a:off x="5969044" y="1845635"/>
            <a:ext cx="2152577" cy="738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1400" dirty="0"/>
              <a:t>Pt,  30 nm</a:t>
            </a:r>
          </a:p>
          <a:p>
            <a:r>
              <a:rPr lang="en-US" altLang="x-none" sz="1400" dirty="0">
                <a:solidFill>
                  <a:srgbClr val="FF0000"/>
                </a:solidFill>
              </a:rPr>
              <a:t>Pt/C constant-10, D=10 nm</a:t>
            </a:r>
          </a:p>
          <a:p>
            <a:r>
              <a:rPr lang="en-US" altLang="x-none" sz="1400" dirty="0">
                <a:solidFill>
                  <a:srgbClr val="00FF00"/>
                </a:solidFill>
              </a:rPr>
              <a:t>Pt/C mirror group 5</a:t>
            </a:r>
            <a:endParaRPr lang="en-US" altLang="x-none" sz="1400" dirty="0"/>
          </a:p>
        </p:txBody>
      </p:sp>
      <p:sp>
        <p:nvSpPr>
          <p:cNvPr id="7187" name="Text Box 19"/>
          <p:cNvSpPr txBox="1">
            <a:spLocks noChangeArrowheads="1"/>
          </p:cNvSpPr>
          <p:nvPr/>
        </p:nvSpPr>
        <p:spPr bwMode="auto">
          <a:xfrm>
            <a:off x="3063731" y="5426574"/>
            <a:ext cx="1330364"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1400" dirty="0">
                <a:sym typeface="Symbol" charset="2"/>
              </a:rPr>
              <a:t></a:t>
            </a:r>
            <a:r>
              <a:rPr lang="en-US" altLang="x-none" sz="1400" baseline="-25000" dirty="0" err="1"/>
              <a:t>inc</a:t>
            </a:r>
            <a:r>
              <a:rPr lang="en-US" altLang="x-none" sz="1400" dirty="0"/>
              <a:t> = 2.50 </a:t>
            </a:r>
            <a:r>
              <a:rPr lang="en-US" altLang="x-none" sz="1400" dirty="0" err="1"/>
              <a:t>mrad</a:t>
            </a:r>
            <a:endParaRPr lang="en-US" altLang="x-none" dirty="0"/>
          </a:p>
        </p:txBody>
      </p:sp>
      <mc:AlternateContent xmlns:mc="http://schemas.openxmlformats.org/markup-compatibility/2006" xmlns:a14="http://schemas.microsoft.com/office/drawing/2010/main">
        <mc:Choice Requires="a14">
          <p:sp>
            <p:nvSpPr>
              <p:cNvPr id="17" name="Text Box 14"/>
              <p:cNvSpPr txBox="1">
                <a:spLocks noChangeArrowheads="1"/>
              </p:cNvSpPr>
              <p:nvPr/>
            </p:nvSpPr>
            <p:spPr bwMode="auto">
              <a:xfrm>
                <a:off x="7498090" y="797073"/>
                <a:ext cx="3433504" cy="461665"/>
              </a:xfrm>
              <a:prstGeom prst="rect">
                <a:avLst/>
              </a:prstGeom>
              <a:noFill/>
              <a:ln>
                <a:noFill/>
              </a:ln>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Lst>
            </p:spPr>
            <p:txBody>
              <a:bodyPr wrap="none">
                <a:spAutoFit/>
              </a:bodyPr>
              <a:lstStyle/>
              <a:p>
                <a:r>
                  <a:rPr lang="en-US" altLang="x-none" sz="2400" u="sng" dirty="0"/>
                  <a:t>Braggs law:</a:t>
                </a:r>
                <a:r>
                  <a:rPr lang="en-US" altLang="x-none" sz="2400" dirty="0"/>
                  <a:t>  n</a:t>
                </a:r>
                <a14:m>
                  <m:oMath xmlns:m="http://schemas.openxmlformats.org/officeDocument/2006/math">
                    <m:r>
                      <m:rPr>
                        <m:sty m:val="p"/>
                      </m:rPr>
                      <a:rPr lang="en-US" altLang="x-none" sz="2400" i="1">
                        <a:latin typeface="Cambria Math" charset="0"/>
                      </a:rPr>
                      <m:t>λ</m:t>
                    </m:r>
                  </m:oMath>
                </a14:m>
                <a:r>
                  <a:rPr lang="en-US" altLang="x-none" sz="2400" dirty="0"/>
                  <a:t> = 2d sin(</a:t>
                </a:r>
                <a14:m>
                  <m:oMath xmlns:m="http://schemas.openxmlformats.org/officeDocument/2006/math">
                    <m:r>
                      <m:rPr>
                        <m:sty m:val="p"/>
                      </m:rPr>
                      <a:rPr lang="en-US" altLang="x-none" sz="2400" i="1">
                        <a:latin typeface="Cambria Math" charset="0"/>
                      </a:rPr>
                      <m:t>θ</m:t>
                    </m:r>
                  </m:oMath>
                </a14:m>
                <a:r>
                  <a:rPr lang="en-US" altLang="x-none" sz="2400" dirty="0"/>
                  <a:t>)</a:t>
                </a:r>
                <a:endParaRPr lang="en-US" altLang="x-none" sz="2400" u="sng" dirty="0"/>
              </a:p>
            </p:txBody>
          </p:sp>
        </mc:Choice>
        <mc:Fallback xmlns="">
          <p:sp>
            <p:nvSpPr>
              <p:cNvPr id="17" name="Text Box 14"/>
              <p:cNvSpPr txBox="1">
                <a:spLocks noRot="1" noChangeAspect="1" noMove="1" noResize="1" noEditPoints="1" noAdjustHandles="1" noChangeArrowheads="1" noChangeShapeType="1" noTextEdit="1"/>
              </p:cNvSpPr>
              <p:nvPr/>
            </p:nvSpPr>
            <p:spPr bwMode="auto">
              <a:xfrm>
                <a:off x="7498090" y="797073"/>
                <a:ext cx="3433504" cy="461665"/>
              </a:xfrm>
              <a:prstGeom prst="rect">
                <a:avLst/>
              </a:prstGeom>
              <a:blipFill>
                <a:blip r:embed="rId4"/>
                <a:stretch>
                  <a:fillRect l="-2952" t="-5405" r="-1845" b="-29730"/>
                </a:stretch>
              </a:blip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864096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x-none" dirty="0"/>
              <a:t>Optics</a:t>
            </a:r>
          </a:p>
        </p:txBody>
      </p:sp>
      <p:sp>
        <p:nvSpPr>
          <p:cNvPr id="45063" name="Text Box 7"/>
          <p:cNvSpPr txBox="1">
            <a:spLocks noChangeArrowheads="1"/>
          </p:cNvSpPr>
          <p:nvPr/>
        </p:nvSpPr>
        <p:spPr bwMode="auto">
          <a:xfrm>
            <a:off x="6738551" y="1105698"/>
            <a:ext cx="3733800" cy="754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x-none" sz="1600"/>
              <a:t>Conical Wolter I approximation</a:t>
            </a:r>
          </a:p>
          <a:p>
            <a:pPr>
              <a:spcBef>
                <a:spcPct val="50000"/>
              </a:spcBef>
            </a:pPr>
            <a:endParaRPr lang="en-US" altLang="x-none"/>
          </a:p>
        </p:txBody>
      </p:sp>
      <p:graphicFrame>
        <p:nvGraphicFramePr>
          <p:cNvPr id="45148" name="Group 92"/>
          <p:cNvGraphicFramePr>
            <a:graphicFrameLocks noGrp="1"/>
          </p:cNvGraphicFramePr>
          <p:nvPr>
            <p:extLst>
              <p:ext uri="{D42A27DB-BD31-4B8C-83A1-F6EECF244321}">
                <p14:modId xmlns:p14="http://schemas.microsoft.com/office/powerpoint/2010/main" val="3568483104"/>
              </p:ext>
            </p:extLst>
          </p:nvPr>
        </p:nvGraphicFramePr>
        <p:xfrm>
          <a:off x="6890951" y="1639097"/>
          <a:ext cx="3429000" cy="2749550"/>
        </p:xfrm>
        <a:graphic>
          <a:graphicData uri="http://schemas.openxmlformats.org/drawingml/2006/table">
            <a:tbl>
              <a:tblPr/>
              <a:tblGrid>
                <a:gridCol w="2335213">
                  <a:extLst>
                    <a:ext uri="{9D8B030D-6E8A-4147-A177-3AD203B41FA5}">
                      <a16:colId xmlns:a16="http://schemas.microsoft.com/office/drawing/2014/main" val="20000"/>
                    </a:ext>
                  </a:extLst>
                </a:gridCol>
                <a:gridCol w="1093787">
                  <a:extLst>
                    <a:ext uri="{9D8B030D-6E8A-4147-A177-3AD203B41FA5}">
                      <a16:colId xmlns:a16="http://schemas.microsoft.com/office/drawing/2014/main" val="20001"/>
                    </a:ext>
                  </a:extLst>
                </a:gridCol>
              </a:tblGrid>
              <a:tr h="168275">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a:ln>
                            <a:noFill/>
                          </a:ln>
                          <a:solidFill>
                            <a:schemeClr val="tx1"/>
                          </a:solidFill>
                          <a:effectLst/>
                          <a:latin typeface="Arial" charset="0"/>
                        </a:rPr>
                        <a:t>Parameter</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a:ln>
                            <a:noFill/>
                          </a:ln>
                          <a:solidFill>
                            <a:schemeClr val="tx1"/>
                          </a:solidFill>
                          <a:effectLst/>
                          <a:latin typeface="Arial" charset="0"/>
                        </a:rPr>
                        <a:t>Value</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0513">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a:ln>
                            <a:noFill/>
                          </a:ln>
                          <a:solidFill>
                            <a:schemeClr val="tx1"/>
                          </a:solidFill>
                          <a:effectLst/>
                          <a:latin typeface="Arial" charset="0"/>
                        </a:rPr>
                        <a:t>Minimum radius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a:ln>
                            <a:noFill/>
                          </a:ln>
                          <a:solidFill>
                            <a:schemeClr val="tx1"/>
                          </a:solidFill>
                          <a:effectLst/>
                          <a:latin typeface="Arial" charset="0"/>
                        </a:rPr>
                        <a:t>5.44 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0513">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a:ln>
                            <a:noFill/>
                          </a:ln>
                          <a:solidFill>
                            <a:schemeClr val="tx1"/>
                          </a:solidFill>
                          <a:effectLst/>
                          <a:latin typeface="Arial" charset="0"/>
                        </a:rPr>
                        <a:t>Maximum radius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a:ln>
                            <a:noFill/>
                          </a:ln>
                          <a:solidFill>
                            <a:schemeClr val="tx1"/>
                          </a:solidFill>
                          <a:effectLst/>
                          <a:latin typeface="Arial" charset="0"/>
                        </a:rPr>
                        <a:t>19.12 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0513">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a:ln>
                            <a:noFill/>
                          </a:ln>
                          <a:solidFill>
                            <a:schemeClr val="tx1"/>
                          </a:solidFill>
                          <a:effectLst/>
                          <a:latin typeface="Arial" charset="0"/>
                        </a:rPr>
                        <a:t>Mirror length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a:ln>
                            <a:noFill/>
                          </a:ln>
                          <a:solidFill>
                            <a:schemeClr val="tx1"/>
                          </a:solidFill>
                          <a:effectLst/>
                          <a:latin typeface="Arial" charset="0"/>
                        </a:rPr>
                        <a:t>22.7 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8925">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a:ln>
                            <a:noFill/>
                          </a:ln>
                          <a:solidFill>
                            <a:schemeClr val="tx1"/>
                          </a:solidFill>
                          <a:effectLst/>
                          <a:latin typeface="Arial" charset="0"/>
                        </a:rPr>
                        <a:t>Focal Length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dirty="0">
                          <a:ln>
                            <a:noFill/>
                          </a:ln>
                          <a:solidFill>
                            <a:schemeClr val="tx1"/>
                          </a:solidFill>
                          <a:effectLst/>
                          <a:latin typeface="Arial" charset="0"/>
                        </a:rPr>
                        <a:t>1015 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a:ln>
                            <a:noFill/>
                          </a:ln>
                          <a:solidFill>
                            <a:schemeClr val="tx1"/>
                          </a:solidFill>
                          <a:effectLst/>
                          <a:latin typeface="Arial" charset="0"/>
                        </a:rPr>
                        <a:t>Number of Shells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dirty="0">
                          <a:ln>
                            <a:noFill/>
                          </a:ln>
                          <a:solidFill>
                            <a:schemeClr val="tx1"/>
                          </a:solidFill>
                          <a:effectLst/>
                          <a:latin typeface="Arial" charset="0"/>
                        </a:rPr>
                        <a:t>133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90513">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a:ln>
                            <a:noFill/>
                          </a:ln>
                          <a:solidFill>
                            <a:schemeClr val="tx1"/>
                          </a:solidFill>
                          <a:effectLst/>
                          <a:latin typeface="Arial" charset="0"/>
                        </a:rPr>
                        <a:t>Depth Graded Multilayers: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endParaRPr kumimoji="0" lang="x-none" altLang="x-none"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90513">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a:ln>
                            <a:noFill/>
                          </a:ln>
                          <a:solidFill>
                            <a:schemeClr val="tx1"/>
                          </a:solidFill>
                          <a:effectLst/>
                          <a:latin typeface="Arial" charset="0"/>
                        </a:rPr>
                        <a:t>Inner shells (1 - 89)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dirty="0">
                          <a:ln>
                            <a:noFill/>
                          </a:ln>
                          <a:solidFill>
                            <a:schemeClr val="tx1"/>
                          </a:solidFill>
                          <a:effectLst/>
                          <a:latin typeface="Arial" charset="0"/>
                        </a:rPr>
                        <a:t>Pt/C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90513">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dirty="0">
                          <a:ln>
                            <a:noFill/>
                          </a:ln>
                          <a:solidFill>
                            <a:schemeClr val="tx1"/>
                          </a:solidFill>
                          <a:effectLst/>
                          <a:latin typeface="Arial" charset="0"/>
                        </a:rPr>
                        <a:t>Outer shells (90 - 133)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CC0000"/>
                        </a:buClr>
                        <a:buFont typeface="Wingdings" charset="2"/>
                        <a:defRPr sz="2400">
                          <a:solidFill>
                            <a:schemeClr val="tx1"/>
                          </a:solidFill>
                          <a:latin typeface="Arial" charset="0"/>
                        </a:defRPr>
                      </a:lvl1pPr>
                      <a:lvl2pPr>
                        <a:spcBef>
                          <a:spcPct val="20000"/>
                        </a:spcBef>
                        <a:buSzPct val="75000"/>
                        <a:buFont typeface="Wingdings" charset="2"/>
                        <a:defRPr sz="2000">
                          <a:solidFill>
                            <a:schemeClr val="tx1"/>
                          </a:solidFill>
                          <a:latin typeface="Arial" charset="0"/>
                        </a:defRPr>
                      </a:lvl2pPr>
                      <a:lvl3pPr>
                        <a:spcBef>
                          <a:spcPct val="20000"/>
                        </a:spcBef>
                        <a:defRPr>
                          <a:solidFill>
                            <a:schemeClr val="tx1"/>
                          </a:solidFill>
                          <a:latin typeface="Arial" charset="0"/>
                        </a:defRPr>
                      </a:lvl3pPr>
                      <a:lvl4pPr>
                        <a:spcBef>
                          <a:spcPct val="20000"/>
                        </a:spcBef>
                        <a:defRPr sz="1600">
                          <a:solidFill>
                            <a:schemeClr val="tx1"/>
                          </a:solidFill>
                          <a:latin typeface="Arial" charset="0"/>
                        </a:defRPr>
                      </a:lvl4pPr>
                      <a:lvl5pPr>
                        <a:spcBef>
                          <a:spcPct val="20000"/>
                        </a:spcBef>
                        <a:buClr>
                          <a:schemeClr val="tx2"/>
                        </a:buClr>
                        <a:defRPr sz="1600">
                          <a:solidFill>
                            <a:schemeClr val="tx1"/>
                          </a:solidFill>
                          <a:latin typeface="Arial" charset="0"/>
                        </a:defRPr>
                      </a:lvl5pPr>
                      <a:lvl6pPr fontAlgn="base">
                        <a:spcBef>
                          <a:spcPct val="20000"/>
                        </a:spcBef>
                        <a:spcAft>
                          <a:spcPct val="0"/>
                        </a:spcAft>
                        <a:buClr>
                          <a:schemeClr val="tx2"/>
                        </a:buClr>
                        <a:defRPr sz="1600">
                          <a:solidFill>
                            <a:schemeClr val="tx1"/>
                          </a:solidFill>
                          <a:latin typeface="Arial" charset="0"/>
                        </a:defRPr>
                      </a:lvl6pPr>
                      <a:lvl7pPr fontAlgn="base">
                        <a:spcBef>
                          <a:spcPct val="20000"/>
                        </a:spcBef>
                        <a:spcAft>
                          <a:spcPct val="0"/>
                        </a:spcAft>
                        <a:buClr>
                          <a:schemeClr val="tx2"/>
                        </a:buClr>
                        <a:defRPr sz="1600">
                          <a:solidFill>
                            <a:schemeClr val="tx1"/>
                          </a:solidFill>
                          <a:latin typeface="Arial" charset="0"/>
                        </a:defRPr>
                      </a:lvl7pPr>
                      <a:lvl8pPr fontAlgn="base">
                        <a:spcBef>
                          <a:spcPct val="20000"/>
                        </a:spcBef>
                        <a:spcAft>
                          <a:spcPct val="0"/>
                        </a:spcAft>
                        <a:buClr>
                          <a:schemeClr val="tx2"/>
                        </a:buClr>
                        <a:defRPr sz="1600">
                          <a:solidFill>
                            <a:schemeClr val="tx1"/>
                          </a:solidFill>
                          <a:latin typeface="Arial" charset="0"/>
                        </a:defRPr>
                      </a:lvl8pPr>
                      <a:lvl9pPr fontAlgn="base">
                        <a:spcBef>
                          <a:spcPct val="20000"/>
                        </a:spcBef>
                        <a:spcAft>
                          <a:spcPct val="0"/>
                        </a:spcAft>
                        <a:buClr>
                          <a:schemeClr val="tx2"/>
                        </a:buClr>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charset="2"/>
                        <a:buNone/>
                        <a:tabLst/>
                      </a:pPr>
                      <a:r>
                        <a:rPr kumimoji="0" lang="en-US" altLang="x-none" sz="1400" b="0" i="0" u="none" strike="noStrike" cap="none" normalizeH="0" baseline="0" dirty="0">
                          <a:ln>
                            <a:noFill/>
                          </a:ln>
                          <a:solidFill>
                            <a:schemeClr val="tx1"/>
                          </a:solidFill>
                          <a:effectLst/>
                          <a:latin typeface="Arial" charset="0"/>
                        </a:rPr>
                        <a:t>W/Si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45118" name="Text Box 62"/>
          <p:cNvSpPr txBox="1">
            <a:spLocks noChangeArrowheads="1"/>
          </p:cNvSpPr>
          <p:nvPr/>
        </p:nvSpPr>
        <p:spPr bwMode="auto">
          <a:xfrm>
            <a:off x="6334899" y="5807125"/>
            <a:ext cx="3352800" cy="473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60000"/>
              </a:lnSpc>
              <a:spcBef>
                <a:spcPct val="50000"/>
              </a:spcBef>
            </a:pPr>
            <a:r>
              <a:rPr lang="en-US" altLang="x-none" sz="1400" u="sng" dirty="0"/>
              <a:t>Substrates:</a:t>
            </a:r>
          </a:p>
          <a:p>
            <a:pPr>
              <a:lnSpc>
                <a:spcPct val="60000"/>
              </a:lnSpc>
              <a:spcBef>
                <a:spcPct val="50000"/>
              </a:spcBef>
            </a:pPr>
            <a:r>
              <a:rPr lang="en-US" altLang="x-none" sz="1400" dirty="0"/>
              <a:t>Slumped Borosilicate t=0.21 mm</a:t>
            </a:r>
            <a:endParaRPr lang="en-US" altLang="x-none" dirty="0"/>
          </a:p>
        </p:txBody>
      </p:sp>
      <p:pic>
        <p:nvPicPr>
          <p:cNvPr id="45119" name="Picture 63" descr="G-2005-0426-028_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72697" y="4746600"/>
            <a:ext cx="1884406" cy="1540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14" descr="Screenshot 2014-03-20 15.25.2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7049" y="1340709"/>
            <a:ext cx="4900054" cy="3274748"/>
          </a:xfrm>
          <a:prstGeom prst="rect">
            <a:avLst/>
          </a:prstGeom>
        </p:spPr>
      </p:pic>
      <p:pic>
        <p:nvPicPr>
          <p:cNvPr id="8" name="Picture 7" descr="DSCN3825.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049" y="4747087"/>
            <a:ext cx="2053877" cy="1540408"/>
          </a:xfrm>
          <a:prstGeom prst="rect">
            <a:avLst/>
          </a:prstGeom>
        </p:spPr>
      </p:pic>
    </p:spTree>
    <p:extLst>
      <p:ext uri="{BB962C8B-B14F-4D97-AF65-F5344CB8AC3E}">
        <p14:creationId xmlns:p14="http://schemas.microsoft.com/office/powerpoint/2010/main" val="2056512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PSF</a:t>
            </a:r>
          </a:p>
        </p:txBody>
      </p:sp>
      <p:pic>
        <p:nvPicPr>
          <p:cNvPr id="4" name="Picture 3" descr="Screen Shot 2015-10-08 at 4.02.00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88384" y="1559844"/>
            <a:ext cx="5586599" cy="41366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002" y="1324426"/>
            <a:ext cx="5035233" cy="2815087"/>
          </a:xfrm>
          <a:prstGeom prst="rect">
            <a:avLst/>
          </a:prstGeom>
        </p:spPr>
      </p:pic>
      <p:pic>
        <p:nvPicPr>
          <p:cNvPr id="7" name="Picture 6" descr="DSCN382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7710" y="3922133"/>
            <a:ext cx="3137815" cy="2353362"/>
          </a:xfrm>
          <a:prstGeom prst="rect">
            <a:avLst/>
          </a:prstGeom>
        </p:spPr>
      </p:pic>
    </p:spTree>
    <p:extLst>
      <p:ext uri="{BB962C8B-B14F-4D97-AF65-F5344CB8AC3E}">
        <p14:creationId xmlns:p14="http://schemas.microsoft.com/office/powerpoint/2010/main" val="99690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x-none"/>
              <a:t>Focal Plane Detectors</a:t>
            </a:r>
          </a:p>
        </p:txBody>
      </p:sp>
      <p:sp>
        <p:nvSpPr>
          <p:cNvPr id="6152" name="Text Box 8"/>
          <p:cNvSpPr txBox="1">
            <a:spLocks noChangeArrowheads="1"/>
          </p:cNvSpPr>
          <p:nvPr/>
        </p:nvSpPr>
        <p:spPr bwMode="auto">
          <a:xfrm>
            <a:off x="7035744" y="1395830"/>
            <a:ext cx="3566354" cy="3524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buFontTx/>
              <a:buChar char="•"/>
            </a:pPr>
            <a:r>
              <a:rPr lang="en-US" altLang="x-none" sz="2800" dirty="0"/>
              <a:t> </a:t>
            </a:r>
            <a:r>
              <a:rPr lang="en-US" altLang="x-none" sz="2800" dirty="0" err="1"/>
              <a:t>CdZnTe</a:t>
            </a:r>
            <a:endParaRPr lang="en-US" altLang="x-none" sz="2800" dirty="0"/>
          </a:p>
          <a:p>
            <a:pPr>
              <a:spcBef>
                <a:spcPct val="50000"/>
              </a:spcBef>
              <a:buFontTx/>
              <a:buChar char="•"/>
            </a:pPr>
            <a:r>
              <a:rPr lang="en-US" altLang="x-none" sz="2800" dirty="0"/>
              <a:t> 4 crystals (2 x 2 cm)</a:t>
            </a:r>
          </a:p>
          <a:p>
            <a:pPr>
              <a:spcBef>
                <a:spcPct val="50000"/>
              </a:spcBef>
              <a:buFontTx/>
              <a:buChar char="•"/>
            </a:pPr>
            <a:r>
              <a:rPr lang="en-US" altLang="x-none" sz="2800" dirty="0"/>
              <a:t> 32 x 32 pixels/crystal</a:t>
            </a:r>
          </a:p>
          <a:p>
            <a:pPr>
              <a:spcBef>
                <a:spcPct val="50000"/>
              </a:spcBef>
              <a:buFontTx/>
              <a:buChar char="•"/>
            </a:pPr>
            <a:r>
              <a:rPr lang="en-US" altLang="x-none" sz="2800" dirty="0"/>
              <a:t> pixel pitch 0.6 mm</a:t>
            </a:r>
          </a:p>
          <a:p>
            <a:pPr>
              <a:spcBef>
                <a:spcPct val="50000"/>
              </a:spcBef>
              <a:buFontTx/>
              <a:buChar char="•"/>
            </a:pPr>
            <a:r>
              <a:rPr lang="en-US" altLang="x-none" sz="2800" dirty="0"/>
              <a:t> E/</a:t>
            </a:r>
            <a:r>
              <a:rPr lang="en-US" altLang="x-none" sz="2800" dirty="0" err="1">
                <a:latin typeface="Symbol Proportional BT" charset="2"/>
                <a:sym typeface="Symbol Proportional BT" charset="2"/>
              </a:rPr>
              <a:t>d</a:t>
            </a:r>
            <a:r>
              <a:rPr lang="en-US" altLang="x-none" sz="2800" dirty="0" err="1"/>
              <a:t>E</a:t>
            </a:r>
            <a:r>
              <a:rPr lang="en-US" altLang="x-none" sz="2800" dirty="0"/>
              <a:t> = 1 keV</a:t>
            </a:r>
          </a:p>
          <a:p>
            <a:pPr>
              <a:spcBef>
                <a:spcPct val="50000"/>
              </a:spcBef>
            </a:pPr>
            <a:endParaRPr lang="en-US" altLang="x-none" dirty="0"/>
          </a:p>
        </p:txBody>
      </p:sp>
      <p:pic>
        <p:nvPicPr>
          <p:cNvPr id="7" name="Picture 6" descr="Screenshot 2014-03-20 15.26.0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2294" y="1494684"/>
            <a:ext cx="5697572" cy="4288278"/>
          </a:xfrm>
          <a:prstGeom prst="rect">
            <a:avLst/>
          </a:prstGeom>
        </p:spPr>
      </p:pic>
    </p:spTree>
    <p:extLst>
      <p:ext uri="{BB962C8B-B14F-4D97-AF65-F5344CB8AC3E}">
        <p14:creationId xmlns:p14="http://schemas.microsoft.com/office/powerpoint/2010/main" val="1211659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a:ext>
            </a:extLst>
          </a:blip>
          <a:stretch>
            <a:fillRect/>
          </a:stretch>
        </p:blipFill>
        <p:spPr>
          <a:xfrm>
            <a:off x="3330366" y="1484647"/>
            <a:ext cx="5336116" cy="4002087"/>
          </a:xfrm>
        </p:spPr>
      </p:pic>
      <p:pic>
        <p:nvPicPr>
          <p:cNvPr id="5" name="Picture 4" descr="Screenshot 2014-03-20 15.25.2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5125" y="4600928"/>
            <a:ext cx="2304256" cy="1539954"/>
          </a:xfrm>
          <a:prstGeom prst="rect">
            <a:avLst/>
          </a:prstGeom>
        </p:spPr>
      </p:pic>
      <p:pic>
        <p:nvPicPr>
          <p:cNvPr id="6" name="Picture 5" descr="Screenshot 2014-03-20 15.26.0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4777" y="4368066"/>
            <a:ext cx="2355432" cy="1772816"/>
          </a:xfrm>
          <a:prstGeom prst="rect">
            <a:avLst/>
          </a:prstGeom>
        </p:spPr>
      </p:pic>
      <p:cxnSp>
        <p:nvCxnSpPr>
          <p:cNvPr id="8" name="Straight Arrow Connector 7"/>
          <p:cNvCxnSpPr/>
          <p:nvPr/>
        </p:nvCxnSpPr>
        <p:spPr>
          <a:xfrm>
            <a:off x="4214949" y="4258491"/>
            <a:ext cx="2987040" cy="47897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543543">
            <a:off x="5145334" y="4454430"/>
            <a:ext cx="1126270" cy="369332"/>
          </a:xfrm>
          <a:prstGeom prst="rect">
            <a:avLst/>
          </a:prstGeom>
          <a:noFill/>
        </p:spPr>
        <p:txBody>
          <a:bodyPr wrap="none" rtlCol="0">
            <a:spAutoFit/>
          </a:bodyPr>
          <a:lstStyle/>
          <a:p>
            <a:r>
              <a:rPr lang="en-US" dirty="0">
                <a:solidFill>
                  <a:schemeClr val="bg2">
                    <a:lumMod val="75000"/>
                  </a:schemeClr>
                </a:solidFill>
              </a:rPr>
              <a:t>10 meters</a:t>
            </a:r>
          </a:p>
        </p:txBody>
      </p:sp>
      <p:sp>
        <p:nvSpPr>
          <p:cNvPr id="7" name="TextBox 6"/>
          <p:cNvSpPr txBox="1"/>
          <p:nvPr/>
        </p:nvSpPr>
        <p:spPr>
          <a:xfrm>
            <a:off x="3200209" y="5771550"/>
            <a:ext cx="1548822" cy="369332"/>
          </a:xfrm>
          <a:prstGeom prst="rect">
            <a:avLst/>
          </a:prstGeom>
          <a:noFill/>
        </p:spPr>
        <p:txBody>
          <a:bodyPr wrap="none" rtlCol="0">
            <a:spAutoFit/>
          </a:bodyPr>
          <a:lstStyle/>
          <a:p>
            <a:r>
              <a:rPr lang="en-US" dirty="0"/>
              <a:t>FPMA &amp; FPMB</a:t>
            </a:r>
          </a:p>
        </p:txBody>
      </p:sp>
      <p:sp>
        <p:nvSpPr>
          <p:cNvPr id="10" name="TextBox 9"/>
          <p:cNvSpPr txBox="1"/>
          <p:nvPr/>
        </p:nvSpPr>
        <p:spPr>
          <a:xfrm>
            <a:off x="7261930" y="5771550"/>
            <a:ext cx="1404552" cy="369332"/>
          </a:xfrm>
          <a:prstGeom prst="rect">
            <a:avLst/>
          </a:prstGeom>
          <a:noFill/>
        </p:spPr>
        <p:txBody>
          <a:bodyPr wrap="none" rtlCol="0">
            <a:spAutoFit/>
          </a:bodyPr>
          <a:lstStyle/>
          <a:p>
            <a:r>
              <a:rPr lang="en-US" dirty="0"/>
              <a:t>OMA &amp; OMB</a:t>
            </a:r>
          </a:p>
        </p:txBody>
      </p:sp>
      <p:sp>
        <p:nvSpPr>
          <p:cNvPr id="2" name="TextBox 1">
            <a:extLst>
              <a:ext uri="{FF2B5EF4-FFF2-40B4-BE49-F238E27FC236}">
                <a16:creationId xmlns:a16="http://schemas.microsoft.com/office/drawing/2014/main" id="{0E67680D-D3BF-EFDF-A551-F21CB96F0973}"/>
              </a:ext>
            </a:extLst>
          </p:cNvPr>
          <p:cNvSpPr txBox="1"/>
          <p:nvPr/>
        </p:nvSpPr>
        <p:spPr>
          <a:xfrm>
            <a:off x="2266729" y="724935"/>
            <a:ext cx="7463390" cy="646331"/>
          </a:xfrm>
          <a:prstGeom prst="rect">
            <a:avLst/>
          </a:prstGeom>
          <a:noFill/>
        </p:spPr>
        <p:txBody>
          <a:bodyPr wrap="none" rtlCol="0">
            <a:spAutoFit/>
          </a:bodyPr>
          <a:lstStyle/>
          <a:p>
            <a:r>
              <a:rPr lang="en-US" sz="3600" dirty="0"/>
              <a:t>Nuclear Spectroscopic Telescope </a:t>
            </a:r>
            <a:r>
              <a:rPr lang="en-US" sz="3600" dirty="0" err="1"/>
              <a:t>ARray</a:t>
            </a:r>
            <a:endParaRPr lang="en-US" sz="3600" dirty="0"/>
          </a:p>
        </p:txBody>
      </p:sp>
      <p:sp>
        <p:nvSpPr>
          <p:cNvPr id="3" name="TextBox 2">
            <a:extLst>
              <a:ext uri="{FF2B5EF4-FFF2-40B4-BE49-F238E27FC236}">
                <a16:creationId xmlns:a16="http://schemas.microsoft.com/office/drawing/2014/main" id="{E44CCE44-BF72-04D7-C833-36880F428299}"/>
              </a:ext>
            </a:extLst>
          </p:cNvPr>
          <p:cNvSpPr txBox="1"/>
          <p:nvPr/>
        </p:nvSpPr>
        <p:spPr>
          <a:xfrm>
            <a:off x="7201989" y="1561235"/>
            <a:ext cx="1172757" cy="369332"/>
          </a:xfrm>
          <a:prstGeom prst="rect">
            <a:avLst/>
          </a:prstGeom>
          <a:noFill/>
        </p:spPr>
        <p:txBody>
          <a:bodyPr wrap="none" rtlCol="0">
            <a:spAutoFit/>
          </a:bodyPr>
          <a:lstStyle/>
          <a:p>
            <a:r>
              <a:rPr lang="en-US" dirty="0">
                <a:solidFill>
                  <a:schemeClr val="bg1"/>
                </a:solidFill>
              </a:rPr>
              <a:t>3 – 79 KeV</a:t>
            </a:r>
          </a:p>
        </p:txBody>
      </p:sp>
    </p:spTree>
    <p:extLst>
      <p:ext uri="{BB962C8B-B14F-4D97-AF65-F5344CB8AC3E}">
        <p14:creationId xmlns:p14="http://schemas.microsoft.com/office/powerpoint/2010/main" val="676901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 lesson</a:t>
            </a:r>
          </a:p>
        </p:txBody>
      </p:sp>
      <p:sp>
        <p:nvSpPr>
          <p:cNvPr id="3" name="Content Placeholder 2"/>
          <p:cNvSpPr>
            <a:spLocks noGrp="1"/>
          </p:cNvSpPr>
          <p:nvPr>
            <p:ph sz="quarter" idx="13"/>
          </p:nvPr>
        </p:nvSpPr>
        <p:spPr>
          <a:xfrm>
            <a:off x="701042" y="1512485"/>
            <a:ext cx="4439369" cy="4798266"/>
          </a:xfrm>
        </p:spPr>
        <p:txBody>
          <a:bodyPr>
            <a:normAutofit/>
          </a:bodyPr>
          <a:lstStyle/>
          <a:p>
            <a:r>
              <a:rPr lang="en-US" sz="2400" dirty="0"/>
              <a:t>Two modules: FPMA and FPMB</a:t>
            </a:r>
          </a:p>
          <a:p>
            <a:r>
              <a:rPr lang="en-US" sz="2400" dirty="0"/>
              <a:t>Each module has 4 detectors</a:t>
            </a:r>
          </a:p>
          <a:p>
            <a:r>
              <a:rPr lang="en-US" sz="2400" dirty="0"/>
              <a:t>Each detector has 32 x 32 pixels.</a:t>
            </a:r>
          </a:p>
          <a:p>
            <a:r>
              <a:rPr lang="en-US" sz="2400" dirty="0"/>
              <a:t>Physical pixel size: 12.3”</a:t>
            </a:r>
          </a:p>
          <a:p>
            <a:r>
              <a:rPr lang="en-US" sz="2400" dirty="0"/>
              <a:t>Software pixel size 1/5</a:t>
            </a:r>
            <a:r>
              <a:rPr lang="en-US" sz="2400" baseline="30000" dirty="0"/>
              <a:t>th</a:t>
            </a:r>
            <a:r>
              <a:rPr lang="en-US" sz="2400" dirty="0"/>
              <a:t> of physical: 2.45”</a:t>
            </a:r>
          </a:p>
          <a:p>
            <a:r>
              <a:rPr lang="en-US" sz="2400" dirty="0" err="1"/>
              <a:t>FoV</a:t>
            </a:r>
            <a:r>
              <a:rPr lang="en-US" sz="2400" dirty="0"/>
              <a:t>: 4 x 4 cm = 13.5’ x 13.5’</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1367" y="1256792"/>
            <a:ext cx="4951476" cy="4798266"/>
          </a:xfrm>
          <a:prstGeom prst="rect">
            <a:avLst/>
          </a:prstGeom>
        </p:spPr>
      </p:pic>
      <p:cxnSp>
        <p:nvCxnSpPr>
          <p:cNvPr id="6" name="Straight Arrow Connector 5"/>
          <p:cNvCxnSpPr>
            <a:cxnSpLocks/>
          </p:cNvCxnSpPr>
          <p:nvPr/>
        </p:nvCxnSpPr>
        <p:spPr>
          <a:xfrm>
            <a:off x="5929101" y="6394977"/>
            <a:ext cx="4662483"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769429" y="6040352"/>
            <a:ext cx="1207382" cy="369332"/>
          </a:xfrm>
          <a:prstGeom prst="rect">
            <a:avLst/>
          </a:prstGeom>
          <a:noFill/>
        </p:spPr>
        <p:txBody>
          <a:bodyPr wrap="none" rtlCol="0">
            <a:spAutoFit/>
          </a:bodyPr>
          <a:lstStyle/>
          <a:p>
            <a:r>
              <a:rPr lang="en-US" dirty="0"/>
              <a:t>4 cm, 13.5’</a:t>
            </a:r>
          </a:p>
        </p:txBody>
      </p:sp>
      <p:sp>
        <p:nvSpPr>
          <p:cNvPr id="8" name="TextBox 7"/>
          <p:cNvSpPr txBox="1"/>
          <p:nvPr/>
        </p:nvSpPr>
        <p:spPr>
          <a:xfrm>
            <a:off x="5959776" y="1461198"/>
            <a:ext cx="688458" cy="369332"/>
          </a:xfrm>
          <a:prstGeom prst="rect">
            <a:avLst/>
          </a:prstGeom>
          <a:noFill/>
        </p:spPr>
        <p:txBody>
          <a:bodyPr wrap="none" rtlCol="0">
            <a:spAutoFit/>
          </a:bodyPr>
          <a:lstStyle/>
          <a:p>
            <a:r>
              <a:rPr lang="en-US" dirty="0" err="1">
                <a:solidFill>
                  <a:schemeClr val="bg1"/>
                </a:solidFill>
              </a:rPr>
              <a:t>Det</a:t>
            </a:r>
            <a:r>
              <a:rPr lang="en-US" dirty="0">
                <a:solidFill>
                  <a:schemeClr val="bg1"/>
                </a:solidFill>
              </a:rPr>
              <a:t> 1</a:t>
            </a:r>
          </a:p>
        </p:txBody>
      </p:sp>
      <p:sp>
        <p:nvSpPr>
          <p:cNvPr id="9" name="TextBox 8"/>
          <p:cNvSpPr txBox="1"/>
          <p:nvPr/>
        </p:nvSpPr>
        <p:spPr>
          <a:xfrm>
            <a:off x="9803109" y="1461198"/>
            <a:ext cx="688458" cy="369332"/>
          </a:xfrm>
          <a:prstGeom prst="rect">
            <a:avLst/>
          </a:prstGeom>
          <a:noFill/>
        </p:spPr>
        <p:txBody>
          <a:bodyPr wrap="none" rtlCol="0">
            <a:spAutoFit/>
          </a:bodyPr>
          <a:lstStyle/>
          <a:p>
            <a:r>
              <a:rPr lang="en-US" dirty="0" err="1">
                <a:solidFill>
                  <a:schemeClr val="bg1"/>
                </a:solidFill>
              </a:rPr>
              <a:t>Det</a:t>
            </a:r>
            <a:r>
              <a:rPr lang="en-US" dirty="0">
                <a:solidFill>
                  <a:schemeClr val="bg1"/>
                </a:solidFill>
              </a:rPr>
              <a:t> 0</a:t>
            </a:r>
          </a:p>
        </p:txBody>
      </p:sp>
      <p:sp>
        <p:nvSpPr>
          <p:cNvPr id="10" name="TextBox 9"/>
          <p:cNvSpPr txBox="1"/>
          <p:nvPr/>
        </p:nvSpPr>
        <p:spPr>
          <a:xfrm>
            <a:off x="5959776" y="5577236"/>
            <a:ext cx="688458" cy="369332"/>
          </a:xfrm>
          <a:prstGeom prst="rect">
            <a:avLst/>
          </a:prstGeom>
          <a:noFill/>
        </p:spPr>
        <p:txBody>
          <a:bodyPr wrap="none" rtlCol="0">
            <a:spAutoFit/>
          </a:bodyPr>
          <a:lstStyle/>
          <a:p>
            <a:r>
              <a:rPr lang="en-US" dirty="0" err="1">
                <a:solidFill>
                  <a:schemeClr val="bg1"/>
                </a:solidFill>
              </a:rPr>
              <a:t>Det</a:t>
            </a:r>
            <a:r>
              <a:rPr lang="en-US" dirty="0">
                <a:solidFill>
                  <a:schemeClr val="bg1"/>
                </a:solidFill>
              </a:rPr>
              <a:t> 2</a:t>
            </a:r>
          </a:p>
        </p:txBody>
      </p:sp>
      <p:sp>
        <p:nvSpPr>
          <p:cNvPr id="11" name="TextBox 10"/>
          <p:cNvSpPr txBox="1"/>
          <p:nvPr/>
        </p:nvSpPr>
        <p:spPr>
          <a:xfrm>
            <a:off x="9903126" y="5598762"/>
            <a:ext cx="688458" cy="369332"/>
          </a:xfrm>
          <a:prstGeom prst="rect">
            <a:avLst/>
          </a:prstGeom>
          <a:noFill/>
        </p:spPr>
        <p:txBody>
          <a:bodyPr wrap="none" rtlCol="0">
            <a:spAutoFit/>
          </a:bodyPr>
          <a:lstStyle/>
          <a:p>
            <a:r>
              <a:rPr lang="en-US" dirty="0" err="1">
                <a:solidFill>
                  <a:schemeClr val="bg1"/>
                </a:solidFill>
              </a:rPr>
              <a:t>Det</a:t>
            </a:r>
            <a:r>
              <a:rPr lang="en-US" dirty="0">
                <a:solidFill>
                  <a:schemeClr val="bg1"/>
                </a:solidFill>
              </a:rPr>
              <a:t> 3</a:t>
            </a:r>
          </a:p>
        </p:txBody>
      </p:sp>
    </p:spTree>
    <p:extLst>
      <p:ext uri="{BB962C8B-B14F-4D97-AF65-F5344CB8AC3E}">
        <p14:creationId xmlns:p14="http://schemas.microsoft.com/office/powerpoint/2010/main" val="158155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D7D45AEC-5FA4-D444-B559-33EAEF94078B}" type="slidenum">
              <a:rPr lang="en-US" altLang="x-none" sz="1000">
                <a:solidFill>
                  <a:srgbClr val="003399"/>
                </a:solidFill>
              </a:rPr>
              <a:pPr eaLnBrk="1" hangingPunct="1"/>
              <a:t>21</a:t>
            </a:fld>
            <a:endParaRPr lang="en-US" altLang="x-none" sz="1000">
              <a:solidFill>
                <a:srgbClr val="003399"/>
              </a:solidFill>
            </a:endParaRPr>
          </a:p>
        </p:txBody>
      </p:sp>
      <p:sp>
        <p:nvSpPr>
          <p:cNvPr id="10243" name="Title 1"/>
          <p:cNvSpPr>
            <a:spLocks noGrp="1"/>
          </p:cNvSpPr>
          <p:nvPr>
            <p:ph type="title" idx="4294967295"/>
          </p:nvPr>
        </p:nvSpPr>
        <p:spPr/>
        <p:txBody>
          <a:bodyPr/>
          <a:lstStyle/>
          <a:p>
            <a:r>
              <a:rPr lang="en-US" altLang="x-none">
                <a:latin typeface="Arial" charset="0"/>
                <a:ea typeface="ＭＳ Ｐゴシック" charset="-128"/>
              </a:rPr>
              <a:t>Hybrid Detector Design</a:t>
            </a:r>
          </a:p>
        </p:txBody>
      </p:sp>
      <p:pic>
        <p:nvPicPr>
          <p:cNvPr id="10244" name="Picture 16" descr="IMG_352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6632" y="1746984"/>
            <a:ext cx="4120783" cy="369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9" descr="GROUP1-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97909" y="2243744"/>
            <a:ext cx="1890713"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20"/>
          <p:cNvSpPr txBox="1">
            <a:spLocks noChangeArrowheads="1"/>
          </p:cNvSpPr>
          <p:nvPr/>
        </p:nvSpPr>
        <p:spPr bwMode="auto">
          <a:xfrm>
            <a:off x="5040891" y="1809324"/>
            <a:ext cx="3490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i="1" dirty="0"/>
              <a:t>Epoxy-gold stud interconnect</a:t>
            </a:r>
            <a:endParaRPr lang="en-US" altLang="x-none" dirty="0"/>
          </a:p>
        </p:txBody>
      </p:sp>
      <p:pic>
        <p:nvPicPr>
          <p:cNvPr id="10249" name="Picture 21" descr="anod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47869" y="2528031"/>
            <a:ext cx="3040062"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 Box 22"/>
          <p:cNvSpPr txBox="1">
            <a:spLocks noChangeArrowheads="1"/>
          </p:cNvSpPr>
          <p:nvPr/>
        </p:nvSpPr>
        <p:spPr bwMode="auto">
          <a:xfrm>
            <a:off x="8917031" y="1810078"/>
            <a:ext cx="26382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i="1" dirty="0"/>
              <a:t>2mm thick </a:t>
            </a:r>
            <a:r>
              <a:rPr lang="en-US" altLang="x-none" i="1" dirty="0" err="1"/>
              <a:t>CdZnTe</a:t>
            </a:r>
            <a:endParaRPr lang="en-US" altLang="x-none" dirty="0"/>
          </a:p>
        </p:txBody>
      </p:sp>
      <p:sp>
        <p:nvSpPr>
          <p:cNvPr id="10251" name="Text Box 23"/>
          <p:cNvSpPr txBox="1">
            <a:spLocks noChangeArrowheads="1"/>
          </p:cNvSpPr>
          <p:nvPr/>
        </p:nvSpPr>
        <p:spPr bwMode="auto">
          <a:xfrm>
            <a:off x="10357643" y="4823899"/>
            <a:ext cx="1030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a:solidFill>
                  <a:srgbClr val="000000"/>
                </a:solidFill>
              </a:rPr>
              <a:t>0.6 mm</a:t>
            </a:r>
          </a:p>
        </p:txBody>
      </p:sp>
      <p:sp>
        <p:nvSpPr>
          <p:cNvPr id="10252" name="Line 24"/>
          <p:cNvSpPr>
            <a:spLocks noChangeShapeType="1"/>
          </p:cNvSpPr>
          <p:nvPr/>
        </p:nvSpPr>
        <p:spPr bwMode="auto">
          <a:xfrm>
            <a:off x="10510794" y="4704494"/>
            <a:ext cx="592138" cy="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p:cNvSpPr txBox="1"/>
          <p:nvPr/>
        </p:nvSpPr>
        <p:spPr>
          <a:xfrm>
            <a:off x="696321" y="5541837"/>
            <a:ext cx="4256678" cy="369332"/>
          </a:xfrm>
          <a:prstGeom prst="rect">
            <a:avLst/>
          </a:prstGeom>
          <a:noFill/>
        </p:spPr>
        <p:txBody>
          <a:bodyPr wrap="none" rtlCol="0">
            <a:spAutoFit/>
          </a:bodyPr>
          <a:lstStyle/>
          <a:p>
            <a:r>
              <a:rPr lang="en-US" dirty="0"/>
              <a:t>ASIC (application-specific integrated circuit)</a:t>
            </a:r>
          </a:p>
        </p:txBody>
      </p:sp>
      <p:sp>
        <p:nvSpPr>
          <p:cNvPr id="3" name="TextBox 2">
            <a:extLst>
              <a:ext uri="{FF2B5EF4-FFF2-40B4-BE49-F238E27FC236}">
                <a16:creationId xmlns:a16="http://schemas.microsoft.com/office/drawing/2014/main" id="{D356B500-D93F-46B0-D6B1-BBA553B26E0B}"/>
              </a:ext>
            </a:extLst>
          </p:cNvPr>
          <p:cNvSpPr txBox="1"/>
          <p:nvPr/>
        </p:nvSpPr>
        <p:spPr>
          <a:xfrm>
            <a:off x="6165655" y="5464057"/>
            <a:ext cx="5131148" cy="461665"/>
          </a:xfrm>
          <a:prstGeom prst="rect">
            <a:avLst/>
          </a:prstGeom>
          <a:noFill/>
        </p:spPr>
        <p:txBody>
          <a:bodyPr wrap="none" rtlCol="0">
            <a:spAutoFit/>
          </a:bodyPr>
          <a:lstStyle/>
          <a:p>
            <a:r>
              <a:rPr lang="en-US" sz="2400" dirty="0"/>
              <a:t>Each physical pixel is subdivided in 5x5</a:t>
            </a:r>
          </a:p>
        </p:txBody>
      </p:sp>
    </p:spTree>
    <p:extLst>
      <p:ext uri="{BB962C8B-B14F-4D97-AF65-F5344CB8AC3E}">
        <p14:creationId xmlns:p14="http://schemas.microsoft.com/office/powerpoint/2010/main" val="1681074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p:cNvSpPr>
          <p:nvPr>
            <p:ph type="body" idx="1"/>
          </p:nvPr>
        </p:nvSpPr>
        <p:spPr>
          <a:xfrm>
            <a:off x="266700" y="1575008"/>
            <a:ext cx="8229600" cy="483244"/>
          </a:xfrm>
        </p:spPr>
        <p:txBody>
          <a:bodyPr>
            <a:normAutofit/>
          </a:bodyPr>
          <a:lstStyle/>
          <a:p>
            <a:pPr eaLnBrk="1" hangingPunct="1">
              <a:buFont typeface="Arial" charset="0"/>
              <a:buNone/>
            </a:pPr>
            <a:r>
              <a:rPr lang="en-US" altLang="x-none" sz="1800" dirty="0">
                <a:latin typeface="Arial" charset="0"/>
                <a:ea typeface="ＭＳ Ｐゴシック" charset="-128"/>
              </a:rPr>
              <a:t>ASIC readouts bipolar signal, so collects signal from both electrons and holes.</a:t>
            </a:r>
            <a:endParaRPr lang="en-US" altLang="x-none" sz="1400" dirty="0">
              <a:latin typeface="Arial" charset="0"/>
              <a:ea typeface="ＭＳ Ｐゴシック" charset="-128"/>
            </a:endParaRPr>
          </a:p>
        </p:txBody>
      </p:sp>
      <p:sp>
        <p:nvSpPr>
          <p:cNvPr id="12294" name="Rectangle 6"/>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551A618D-6E10-5B49-A20C-E5247E7A193A}" type="slidenum">
              <a:rPr lang="en-US" altLang="x-none" sz="1000">
                <a:solidFill>
                  <a:srgbClr val="003399"/>
                </a:solidFill>
              </a:rPr>
              <a:pPr eaLnBrk="1" hangingPunct="1"/>
              <a:t>22</a:t>
            </a:fld>
            <a:endParaRPr lang="en-US" altLang="x-none" sz="1000">
              <a:solidFill>
                <a:srgbClr val="003399"/>
              </a:solidFill>
            </a:endParaRPr>
          </a:p>
        </p:txBody>
      </p:sp>
      <p:grpSp>
        <p:nvGrpSpPr>
          <p:cNvPr id="12295" name="Group 23"/>
          <p:cNvGrpSpPr>
            <a:grpSpLocks/>
          </p:cNvGrpSpPr>
          <p:nvPr/>
        </p:nvGrpSpPr>
        <p:grpSpPr bwMode="auto">
          <a:xfrm>
            <a:off x="6911070" y="2992611"/>
            <a:ext cx="3871620" cy="1011615"/>
            <a:chOff x="2692400" y="4967288"/>
            <a:chExt cx="3871034" cy="1010962"/>
          </a:xfrm>
        </p:grpSpPr>
        <p:sp>
          <p:nvSpPr>
            <p:cNvPr id="30" name="Rectangle 29"/>
            <p:cNvSpPr>
              <a:spLocks noChangeArrowheads="1"/>
            </p:cNvSpPr>
            <p:nvPr/>
          </p:nvSpPr>
          <p:spPr bwMode="auto">
            <a:xfrm>
              <a:off x="2692400" y="4967288"/>
              <a:ext cx="419037" cy="418830"/>
            </a:xfrm>
            <a:prstGeom prst="rect">
              <a:avLst/>
            </a:prstGeom>
            <a:solidFill>
              <a:srgbClr val="FF6666"/>
            </a:solidFill>
            <a:ln w="9525">
              <a:solidFill>
                <a:srgbClr val="000000"/>
              </a:solidFill>
              <a:miter lim="800000"/>
              <a:headEnd/>
              <a:tailEnd/>
            </a:ln>
            <a:effectLst>
              <a:outerShdw blurRad="40000" dist="23000" dir="5400000" rotWithShape="0">
                <a:srgbClr val="000000">
                  <a:alpha val="34999"/>
                </a:srgbClr>
              </a:outerShdw>
            </a:effectLst>
          </p:spPr>
          <p:txBody>
            <a:bodyPr anchor="ct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endParaRPr lang="x-none" altLang="x-none">
                <a:solidFill>
                  <a:srgbClr val="FFFFFF"/>
                </a:solidFill>
              </a:endParaRPr>
            </a:p>
          </p:txBody>
        </p:sp>
        <p:sp>
          <p:nvSpPr>
            <p:cNvPr id="12308" name="TextBox 18"/>
            <p:cNvSpPr txBox="1">
              <a:spLocks noChangeArrowheads="1"/>
            </p:cNvSpPr>
            <p:nvPr/>
          </p:nvSpPr>
          <p:spPr bwMode="auto">
            <a:xfrm>
              <a:off x="3200400" y="5016500"/>
              <a:ext cx="2648081" cy="39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a:t>- Largest pulse height</a:t>
              </a:r>
            </a:p>
          </p:txBody>
        </p:sp>
        <p:sp>
          <p:nvSpPr>
            <p:cNvPr id="34" name="Rectangle 33"/>
            <p:cNvSpPr>
              <a:spLocks noChangeArrowheads="1"/>
            </p:cNvSpPr>
            <p:nvPr/>
          </p:nvSpPr>
          <p:spPr bwMode="auto">
            <a:xfrm>
              <a:off x="2692400" y="5535246"/>
              <a:ext cx="419037" cy="412484"/>
            </a:xfrm>
            <a:prstGeom prst="rect">
              <a:avLst/>
            </a:prstGeom>
            <a:solidFill>
              <a:schemeClr val="bg1"/>
            </a:solidFill>
            <a:ln w="9525">
              <a:solidFill>
                <a:srgbClr val="000000"/>
              </a:solidFill>
              <a:miter lim="800000"/>
              <a:headEnd/>
              <a:tailEnd/>
            </a:ln>
            <a:effectLst>
              <a:outerShdw blurRad="40000" dist="23000" dir="5400000" rotWithShape="0">
                <a:srgbClr val="000000">
                  <a:alpha val="34999"/>
                </a:srgbClr>
              </a:outerShdw>
            </a:effectLst>
          </p:spPr>
          <p:txBody>
            <a:bodyPr anchor="ct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endParaRPr lang="x-none" altLang="x-none">
                <a:solidFill>
                  <a:srgbClr val="FFFFFF"/>
                </a:solidFill>
              </a:endParaRPr>
            </a:p>
          </p:txBody>
        </p:sp>
        <p:sp>
          <p:nvSpPr>
            <p:cNvPr id="12310" name="TextBox 22"/>
            <p:cNvSpPr txBox="1">
              <a:spLocks noChangeArrowheads="1"/>
            </p:cNvSpPr>
            <p:nvPr/>
          </p:nvSpPr>
          <p:spPr bwMode="auto">
            <a:xfrm>
              <a:off x="3187700" y="5578398"/>
              <a:ext cx="3375734" cy="39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a:t>- non-triggered (Hole signal)</a:t>
              </a:r>
            </a:p>
          </p:txBody>
        </p:sp>
      </p:grpSp>
      <p:grpSp>
        <p:nvGrpSpPr>
          <p:cNvPr id="12296" name="Group 28"/>
          <p:cNvGrpSpPr>
            <a:grpSpLocks/>
          </p:cNvGrpSpPr>
          <p:nvPr/>
        </p:nvGrpSpPr>
        <p:grpSpPr bwMode="auto">
          <a:xfrm>
            <a:off x="8089466" y="4283112"/>
            <a:ext cx="1803400" cy="1612900"/>
            <a:chOff x="6667500" y="4876802"/>
            <a:chExt cx="1803400" cy="1612901"/>
          </a:xfrm>
        </p:grpSpPr>
        <p:cxnSp>
          <p:nvCxnSpPr>
            <p:cNvPr id="37" name="Straight Connector 36"/>
            <p:cNvCxnSpPr>
              <a:cxnSpLocks noChangeShapeType="1"/>
            </p:cNvCxnSpPr>
            <p:nvPr/>
          </p:nvCxnSpPr>
          <p:spPr bwMode="auto">
            <a:xfrm rot="16200000" flipH="1">
              <a:off x="6464300" y="5676903"/>
              <a:ext cx="1612901" cy="12700"/>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8" name="Straight Connector 37"/>
            <p:cNvCxnSpPr>
              <a:cxnSpLocks noChangeShapeType="1"/>
            </p:cNvCxnSpPr>
            <p:nvPr/>
          </p:nvCxnSpPr>
          <p:spPr bwMode="auto">
            <a:xfrm rot="5400000">
              <a:off x="7077075" y="5680078"/>
              <a:ext cx="1612901" cy="6350"/>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9" name="Straight Connector 38"/>
            <p:cNvCxnSpPr>
              <a:cxnSpLocks noChangeShapeType="1"/>
            </p:cNvCxnSpPr>
            <p:nvPr/>
          </p:nvCxnSpPr>
          <p:spPr bwMode="auto">
            <a:xfrm>
              <a:off x="6667500" y="5435602"/>
              <a:ext cx="1803400" cy="1587"/>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0" name="Straight Connector 39"/>
            <p:cNvCxnSpPr>
              <a:cxnSpLocks noChangeShapeType="1"/>
            </p:cNvCxnSpPr>
            <p:nvPr/>
          </p:nvCxnSpPr>
          <p:spPr bwMode="auto">
            <a:xfrm>
              <a:off x="6667500" y="5981703"/>
              <a:ext cx="1803400" cy="1587"/>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1" name="Rectangle 40"/>
            <p:cNvSpPr>
              <a:spLocks noChangeArrowheads="1"/>
            </p:cNvSpPr>
            <p:nvPr/>
          </p:nvSpPr>
          <p:spPr bwMode="auto">
            <a:xfrm>
              <a:off x="7289800" y="5437189"/>
              <a:ext cx="571500" cy="544513"/>
            </a:xfrm>
            <a:prstGeom prst="rect">
              <a:avLst/>
            </a:prstGeom>
            <a:solidFill>
              <a:srgbClr val="FF6666"/>
            </a:solidFill>
            <a:ln w="9525">
              <a:solidFill>
                <a:srgbClr val="7C7C7C"/>
              </a:solidFill>
              <a:miter lim="800000"/>
              <a:headEnd/>
              <a:tailEnd/>
            </a:ln>
            <a:effectLst>
              <a:outerShdw blurRad="40000" dist="23000" dir="5400000" rotWithShape="0">
                <a:srgbClr val="000000">
                  <a:alpha val="34999"/>
                </a:srgbClr>
              </a:outerShdw>
            </a:effectLst>
          </p:spPr>
          <p:txBody>
            <a:bodyPr anchor="ct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endParaRPr lang="x-none" altLang="x-none">
                <a:solidFill>
                  <a:srgbClr val="FFFFFF"/>
                </a:solidFill>
              </a:endParaRPr>
            </a:p>
          </p:txBody>
        </p:sp>
        <p:sp>
          <p:nvSpPr>
            <p:cNvPr id="42" name="Rectangle 41"/>
            <p:cNvSpPr>
              <a:spLocks noChangeArrowheads="1"/>
            </p:cNvSpPr>
            <p:nvPr/>
          </p:nvSpPr>
          <p:spPr bwMode="auto">
            <a:xfrm>
              <a:off x="6684962" y="5467352"/>
              <a:ext cx="571500" cy="481012"/>
            </a:xfrm>
            <a:prstGeom prst="rect">
              <a:avLst/>
            </a:prstGeom>
            <a:noFill/>
            <a:ln w="9525">
              <a:solidFill>
                <a:srgbClr val="7C7C7C"/>
              </a:solidFill>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endParaRPr lang="x-none" altLang="x-none">
                <a:solidFill>
                  <a:srgbClr val="FFFFFF"/>
                </a:solidFill>
              </a:endParaRPr>
            </a:p>
          </p:txBody>
        </p:sp>
        <p:sp>
          <p:nvSpPr>
            <p:cNvPr id="43" name="Rectangle 42"/>
            <p:cNvSpPr>
              <a:spLocks noChangeArrowheads="1"/>
            </p:cNvSpPr>
            <p:nvPr/>
          </p:nvSpPr>
          <p:spPr bwMode="auto">
            <a:xfrm>
              <a:off x="6667500" y="4876802"/>
              <a:ext cx="1803400" cy="1604963"/>
            </a:xfrm>
            <a:prstGeom prst="rect">
              <a:avLst/>
            </a:prstGeom>
            <a:noFill/>
            <a:ln w="9525">
              <a:solidFill>
                <a:srgbClr val="000000"/>
              </a:solidFill>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endParaRPr lang="x-none" altLang="x-none">
                <a:solidFill>
                  <a:srgbClr val="FFFFFF"/>
                </a:solidFill>
              </a:endParaRPr>
            </a:p>
          </p:txBody>
        </p:sp>
      </p:grpSp>
      <p:sp>
        <p:nvSpPr>
          <p:cNvPr id="12297" name="TextBox 29"/>
          <p:cNvSpPr txBox="1">
            <a:spLocks noChangeArrowheads="1"/>
          </p:cNvSpPr>
          <p:nvPr/>
        </p:nvSpPr>
        <p:spPr bwMode="auto">
          <a:xfrm>
            <a:off x="8116454" y="5924587"/>
            <a:ext cx="1951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dirty="0"/>
              <a:t>9-pixel read out</a:t>
            </a:r>
          </a:p>
        </p:txBody>
      </p:sp>
      <p:sp>
        <p:nvSpPr>
          <p:cNvPr id="12299" name="TextBox 47"/>
          <p:cNvSpPr txBox="1">
            <a:spLocks noChangeArrowheads="1"/>
          </p:cNvSpPr>
          <p:nvPr/>
        </p:nvSpPr>
        <p:spPr bwMode="auto">
          <a:xfrm>
            <a:off x="6911070" y="2293317"/>
            <a:ext cx="434657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dirty="0"/>
              <a:t>When triggered, reads out a 3x3 grid</a:t>
            </a:r>
          </a:p>
        </p:txBody>
      </p:sp>
      <p:sp>
        <p:nvSpPr>
          <p:cNvPr id="26" name="Title 1"/>
          <p:cNvSpPr>
            <a:spLocks noGrp="1"/>
          </p:cNvSpPr>
          <p:nvPr>
            <p:ph type="title" idx="4294967295"/>
          </p:nvPr>
        </p:nvSpPr>
        <p:spPr>
          <a:xfrm>
            <a:off x="266700" y="491428"/>
            <a:ext cx="7886700" cy="1108074"/>
          </a:xfrm>
        </p:spPr>
        <p:txBody>
          <a:bodyPr/>
          <a:lstStyle/>
          <a:p>
            <a:r>
              <a:rPr lang="en-US" altLang="x-none" dirty="0">
                <a:latin typeface="Arial" charset="0"/>
                <a:ea typeface="ＭＳ Ｐゴシック" charset="-128"/>
              </a:rPr>
              <a:t>Hybrid Architecture</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914" y="2097147"/>
            <a:ext cx="6398091" cy="3798865"/>
          </a:xfrm>
          <a:prstGeom prst="rect">
            <a:avLst/>
          </a:prstGeom>
        </p:spPr>
      </p:pic>
    </p:spTree>
    <p:extLst>
      <p:ext uri="{BB962C8B-B14F-4D97-AF65-F5344CB8AC3E}">
        <p14:creationId xmlns:p14="http://schemas.microsoft.com/office/powerpoint/2010/main" val="1263511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p:txBody>
          <a:bodyPr/>
          <a:lstStyle/>
          <a:p>
            <a:r>
              <a:rPr lang="en-US" altLang="ja-JP" dirty="0">
                <a:latin typeface="Arial" charset="0"/>
                <a:ea typeface="ＭＳ Ｐゴシック" charset="-128"/>
              </a:rPr>
              <a:t>Observed </a:t>
            </a:r>
            <a:r>
              <a:rPr lang="en-US" altLang="ja-JP" dirty="0" err="1">
                <a:latin typeface="Arial" charset="0"/>
                <a:ea typeface="ＭＳ Ｐゴシック" charset="-128"/>
              </a:rPr>
              <a:t>CdZnTe</a:t>
            </a:r>
            <a:r>
              <a:rPr lang="en-US" altLang="ja-JP" dirty="0">
                <a:latin typeface="Arial" charset="0"/>
                <a:ea typeface="ＭＳ Ｐゴシック" charset="-128"/>
              </a:rPr>
              <a:t> Spectra</a:t>
            </a:r>
            <a:endParaRPr lang="ja-JP" altLang="en-US">
              <a:latin typeface="Arial" charset="0"/>
              <a:ea typeface="ＭＳ Ｐゴシック" charset="-128"/>
            </a:endParaRPr>
          </a:p>
        </p:txBody>
      </p:sp>
      <p:pic>
        <p:nvPicPr>
          <p:cNvPr id="15364" name="図 6" descr="CompSourceSpec.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26809" y="1120751"/>
            <a:ext cx="7581219" cy="568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テキスト ボックス 7"/>
          <p:cNvSpPr txBox="1">
            <a:spLocks noChangeArrowheads="1"/>
          </p:cNvSpPr>
          <p:nvPr/>
        </p:nvSpPr>
        <p:spPr bwMode="auto">
          <a:xfrm>
            <a:off x="8401051" y="1678250"/>
            <a:ext cx="11011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kumimoji="1" lang="en-US" altLang="ja-JP" sz="2400" baseline="30000">
                <a:solidFill>
                  <a:srgbClr val="FB24FD"/>
                </a:solidFill>
              </a:rPr>
              <a:t>57</a:t>
            </a:r>
            <a:r>
              <a:rPr kumimoji="1" lang="en-US" altLang="ja-JP" sz="2400">
                <a:solidFill>
                  <a:srgbClr val="FB24FD"/>
                </a:solidFill>
              </a:rPr>
              <a:t>Co</a:t>
            </a:r>
          </a:p>
          <a:p>
            <a:pPr eaLnBrk="1" hangingPunct="1"/>
            <a:r>
              <a:rPr kumimoji="1" lang="en-US" altLang="ja-JP" sz="2400" baseline="30000">
                <a:solidFill>
                  <a:srgbClr val="0000FF"/>
                </a:solidFill>
              </a:rPr>
              <a:t>155</a:t>
            </a:r>
            <a:r>
              <a:rPr kumimoji="1" lang="en-US" altLang="ja-JP" sz="2400">
                <a:solidFill>
                  <a:srgbClr val="0000FF"/>
                </a:solidFill>
              </a:rPr>
              <a:t>Eu</a:t>
            </a:r>
          </a:p>
          <a:p>
            <a:pPr eaLnBrk="1" hangingPunct="1"/>
            <a:r>
              <a:rPr kumimoji="1" lang="en-US" altLang="ja-JP" sz="2400" baseline="30000">
                <a:solidFill>
                  <a:srgbClr val="FF0000"/>
                </a:solidFill>
              </a:rPr>
              <a:t>241</a:t>
            </a:r>
            <a:r>
              <a:rPr kumimoji="1" lang="en-US" altLang="ja-JP" sz="2400">
                <a:solidFill>
                  <a:srgbClr val="FF0000"/>
                </a:solidFill>
              </a:rPr>
              <a:t>Am</a:t>
            </a:r>
            <a:endParaRPr kumimoji="1" lang="ja-JP" altLang="en-US" sz="2400">
              <a:solidFill>
                <a:srgbClr val="FF0000"/>
              </a:solidFill>
            </a:endParaRPr>
          </a:p>
        </p:txBody>
      </p:sp>
      <p:cxnSp>
        <p:nvCxnSpPr>
          <p:cNvPr id="15366" name="直線矢印コネクタ 9"/>
          <p:cNvCxnSpPr>
            <a:cxnSpLocks noChangeShapeType="1"/>
          </p:cNvCxnSpPr>
          <p:nvPr/>
        </p:nvCxnSpPr>
        <p:spPr bwMode="auto">
          <a:xfrm>
            <a:off x="5195889" y="3886657"/>
            <a:ext cx="380117" cy="134"/>
          </a:xfrm>
          <a:prstGeom prst="straightConnector1">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5367" name="直線矢印コネクタ 10"/>
          <p:cNvCxnSpPr>
            <a:cxnSpLocks noChangeShapeType="1"/>
          </p:cNvCxnSpPr>
          <p:nvPr/>
        </p:nvCxnSpPr>
        <p:spPr bwMode="auto">
          <a:xfrm>
            <a:off x="5667376" y="3886657"/>
            <a:ext cx="378609" cy="134"/>
          </a:xfrm>
          <a:prstGeom prst="straightConnector1">
            <a:avLst/>
          </a:prstGeom>
          <a:noFill/>
          <a:ln w="25400">
            <a:solidFill>
              <a:schemeClr val="tx1"/>
            </a:solidFill>
            <a:round/>
            <a:headEnd type="arrow" w="med" len="med"/>
            <a:tailEnd/>
          </a:ln>
          <a:extLst>
            <a:ext uri="{909E8E84-426E-40DD-AFC4-6F175D3DCCD1}">
              <a14:hiddenFill xmlns:a14="http://schemas.microsoft.com/office/drawing/2010/main">
                <a:noFill/>
              </a14:hiddenFill>
            </a:ext>
          </a:extLst>
        </p:spPr>
      </p:cxnSp>
      <p:sp>
        <p:nvSpPr>
          <p:cNvPr id="15368" name="テキスト ボックス 11"/>
          <p:cNvSpPr txBox="1">
            <a:spLocks noChangeArrowheads="1"/>
          </p:cNvSpPr>
          <p:nvPr/>
        </p:nvSpPr>
        <p:spPr bwMode="auto">
          <a:xfrm>
            <a:off x="5603875" y="3244338"/>
            <a:ext cx="11765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kumimoji="1" lang="en-US" altLang="ja-JP" sz="1800"/>
              <a:t>0.6 keV FWHM</a:t>
            </a:r>
            <a:endParaRPr kumimoji="1" lang="ja-JP" altLang="en-US" sz="1800"/>
          </a:p>
        </p:txBody>
      </p:sp>
      <p:sp>
        <p:nvSpPr>
          <p:cNvPr id="15369" name="テキスト ボックス 11"/>
          <p:cNvSpPr txBox="1">
            <a:spLocks noChangeArrowheads="1"/>
          </p:cNvSpPr>
          <p:nvPr/>
        </p:nvSpPr>
        <p:spPr bwMode="auto">
          <a:xfrm>
            <a:off x="7038976" y="3426899"/>
            <a:ext cx="23184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kumimoji="1" lang="en-US" altLang="ja-JP" sz="1800"/>
              <a:t>Low-energy tail due to poor hole transport</a:t>
            </a:r>
            <a:endParaRPr kumimoji="1" lang="ja-JP" altLang="en-US" sz="1800"/>
          </a:p>
        </p:txBody>
      </p:sp>
      <p:cxnSp>
        <p:nvCxnSpPr>
          <p:cNvPr id="15370" name="直線矢印コネクタ 13"/>
          <p:cNvCxnSpPr>
            <a:cxnSpLocks noChangeShapeType="1"/>
          </p:cNvCxnSpPr>
          <p:nvPr/>
        </p:nvCxnSpPr>
        <p:spPr bwMode="auto">
          <a:xfrm>
            <a:off x="7974014" y="4050170"/>
            <a:ext cx="58737" cy="1795462"/>
          </a:xfrm>
          <a:prstGeom prst="straightConnector1">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cxnSp>
      <p:sp>
        <p:nvSpPr>
          <p:cNvPr id="12" name="Rectangle 11"/>
          <p:cNvSpPr/>
          <p:nvPr/>
        </p:nvSpPr>
        <p:spPr>
          <a:xfrm>
            <a:off x="5707064" y="2028785"/>
            <a:ext cx="1073981" cy="338635"/>
          </a:xfrm>
          <a:prstGeom prst="rect">
            <a:avLst/>
          </a:prstGeom>
        </p:spPr>
        <p:txBody>
          <a:bodyPr>
            <a:normAutofit fontScale="92500"/>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lnSpc>
                <a:spcPct val="80000"/>
              </a:lnSpc>
            </a:pPr>
            <a:r>
              <a:rPr kumimoji="1" lang="en-US" altLang="ja-JP" sz="1600">
                <a:solidFill>
                  <a:srgbClr val="0070C0"/>
                </a:solidFill>
              </a:rPr>
              <a:t>86.54 keV</a:t>
            </a:r>
            <a:endParaRPr kumimoji="1" lang="en-US" altLang="ja-JP" sz="1600" baseline="30000">
              <a:solidFill>
                <a:srgbClr val="0070C0"/>
              </a:solidFill>
            </a:endParaRPr>
          </a:p>
        </p:txBody>
      </p:sp>
      <p:sp>
        <p:nvSpPr>
          <p:cNvPr id="13" name="Rectangle 12"/>
          <p:cNvSpPr/>
          <p:nvPr/>
        </p:nvSpPr>
        <p:spPr>
          <a:xfrm>
            <a:off x="4449764" y="1703348"/>
            <a:ext cx="1073981" cy="338634"/>
          </a:xfrm>
          <a:prstGeom prst="rect">
            <a:avLst/>
          </a:prstGeom>
        </p:spPr>
        <p:txBody>
          <a:bodyPr>
            <a:normAutofit fontScale="92500"/>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lnSpc>
                <a:spcPct val="80000"/>
              </a:lnSpc>
            </a:pPr>
            <a:r>
              <a:rPr kumimoji="1" lang="en-US" altLang="ja-JP" sz="1600">
                <a:solidFill>
                  <a:srgbClr val="FF0000"/>
                </a:solidFill>
              </a:rPr>
              <a:t>59.54 keV</a:t>
            </a:r>
            <a:endParaRPr kumimoji="1" lang="en-US" altLang="ja-JP" sz="1600" baseline="30000">
              <a:solidFill>
                <a:srgbClr val="FF0000"/>
              </a:solidFill>
            </a:endParaRPr>
          </a:p>
        </p:txBody>
      </p:sp>
      <p:sp>
        <p:nvSpPr>
          <p:cNvPr id="14" name="Rectangle 13"/>
          <p:cNvSpPr/>
          <p:nvPr/>
        </p:nvSpPr>
        <p:spPr>
          <a:xfrm>
            <a:off x="7351714" y="2868573"/>
            <a:ext cx="1073981" cy="338634"/>
          </a:xfrm>
          <a:prstGeom prst="rect">
            <a:avLst/>
          </a:prstGeom>
        </p:spPr>
        <p:txBody>
          <a:bodyPr>
            <a:normAutofit lnSpcReduction="10000"/>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lnSpc>
                <a:spcPct val="90000"/>
              </a:lnSpc>
            </a:pPr>
            <a:r>
              <a:rPr kumimoji="1" lang="en-US" altLang="ja-JP" sz="1900">
                <a:solidFill>
                  <a:srgbClr val="CF4EAB"/>
                </a:solidFill>
              </a:rPr>
              <a:t>122 keV</a:t>
            </a:r>
            <a:endParaRPr kumimoji="1" lang="en-US" altLang="ja-JP" sz="1900" baseline="30000">
              <a:solidFill>
                <a:srgbClr val="CF4EAB"/>
              </a:solidFill>
            </a:endParaRPr>
          </a:p>
        </p:txBody>
      </p:sp>
    </p:spTree>
    <p:extLst>
      <p:ext uri="{BB962C8B-B14F-4D97-AF65-F5344CB8AC3E}">
        <p14:creationId xmlns:p14="http://schemas.microsoft.com/office/powerpoint/2010/main" val="329111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Detector Efficiency</a:t>
            </a:r>
          </a:p>
        </p:txBody>
      </p:sp>
      <p:pic>
        <p:nvPicPr>
          <p:cNvPr id="5" name="Content Placeholder 4" descr="Screen Shot 2013-03-18 at 8.13.00 PM.png"/>
          <p:cNvPicPr>
            <a:picLocks noGrp="1" noChangeAspect="1"/>
          </p:cNvPicPr>
          <p:nvPr>
            <p:ph idx="1"/>
          </p:nvPr>
        </p:nvPicPr>
        <p:blipFill>
          <a:blip r:embed="rId2" cstate="screen">
            <a:extLst>
              <a:ext uri="{28A0092B-C50C-407E-A947-70E740481C1C}">
                <a14:useLocalDpi xmlns:a14="http://schemas.microsoft.com/office/drawing/2010/main"/>
              </a:ext>
            </a:extLst>
          </a:blip>
          <a:srcRect l="-7483" r="-7483"/>
          <a:stretch>
            <a:fillRect/>
          </a:stretch>
        </p:blipFill>
        <p:spPr>
          <a:xfrm>
            <a:off x="1058832" y="1223318"/>
            <a:ext cx="9617406" cy="5604073"/>
          </a:xfrm>
        </p:spPr>
      </p:pic>
      <p:sp>
        <p:nvSpPr>
          <p:cNvPr id="6" name="TextBox 5"/>
          <p:cNvSpPr txBox="1"/>
          <p:nvPr/>
        </p:nvSpPr>
        <p:spPr>
          <a:xfrm>
            <a:off x="4367808" y="3284984"/>
            <a:ext cx="1584176" cy="369332"/>
          </a:xfrm>
          <a:prstGeom prst="rect">
            <a:avLst/>
          </a:prstGeom>
          <a:noFill/>
        </p:spPr>
        <p:txBody>
          <a:bodyPr wrap="square" rtlCol="0">
            <a:spAutoFit/>
          </a:bodyPr>
          <a:lstStyle/>
          <a:p>
            <a:r>
              <a:rPr lang="en-US" dirty="0"/>
              <a:t>Detector 0</a:t>
            </a:r>
          </a:p>
        </p:txBody>
      </p:sp>
      <p:sp>
        <p:nvSpPr>
          <p:cNvPr id="7" name="TextBox 6"/>
          <p:cNvSpPr txBox="1"/>
          <p:nvPr/>
        </p:nvSpPr>
        <p:spPr>
          <a:xfrm>
            <a:off x="4367808" y="3532946"/>
            <a:ext cx="1584176" cy="369332"/>
          </a:xfrm>
          <a:prstGeom prst="rect">
            <a:avLst/>
          </a:prstGeom>
          <a:noFill/>
        </p:spPr>
        <p:txBody>
          <a:bodyPr wrap="square" rtlCol="0">
            <a:spAutoFit/>
          </a:bodyPr>
          <a:lstStyle/>
          <a:p>
            <a:r>
              <a:rPr lang="en-US" dirty="0">
                <a:solidFill>
                  <a:srgbClr val="FF0000"/>
                </a:solidFill>
              </a:rPr>
              <a:t>Detector 1</a:t>
            </a:r>
          </a:p>
        </p:txBody>
      </p:sp>
      <p:sp>
        <p:nvSpPr>
          <p:cNvPr id="8" name="TextBox 7"/>
          <p:cNvSpPr txBox="1"/>
          <p:nvPr/>
        </p:nvSpPr>
        <p:spPr>
          <a:xfrm>
            <a:off x="4367808" y="3811516"/>
            <a:ext cx="1584176" cy="369332"/>
          </a:xfrm>
          <a:prstGeom prst="rect">
            <a:avLst/>
          </a:prstGeom>
          <a:noFill/>
        </p:spPr>
        <p:txBody>
          <a:bodyPr wrap="square" rtlCol="0">
            <a:spAutoFit/>
          </a:bodyPr>
          <a:lstStyle/>
          <a:p>
            <a:r>
              <a:rPr lang="en-US" dirty="0">
                <a:solidFill>
                  <a:srgbClr val="3366FF"/>
                </a:solidFill>
              </a:rPr>
              <a:t>Detector 2</a:t>
            </a:r>
          </a:p>
        </p:txBody>
      </p:sp>
      <p:sp>
        <p:nvSpPr>
          <p:cNvPr id="9" name="TextBox 8"/>
          <p:cNvSpPr txBox="1"/>
          <p:nvPr/>
        </p:nvSpPr>
        <p:spPr>
          <a:xfrm>
            <a:off x="4367808" y="4077072"/>
            <a:ext cx="1584176" cy="369332"/>
          </a:xfrm>
          <a:prstGeom prst="rect">
            <a:avLst/>
          </a:prstGeom>
          <a:noFill/>
        </p:spPr>
        <p:txBody>
          <a:bodyPr wrap="square" rtlCol="0">
            <a:spAutoFit/>
          </a:bodyPr>
          <a:lstStyle/>
          <a:p>
            <a:r>
              <a:rPr lang="en-US" dirty="0">
                <a:solidFill>
                  <a:srgbClr val="008000"/>
                </a:solidFill>
              </a:rPr>
              <a:t>Detector 3</a:t>
            </a:r>
          </a:p>
        </p:txBody>
      </p:sp>
      <p:sp>
        <p:nvSpPr>
          <p:cNvPr id="3" name="TextBox 2"/>
          <p:cNvSpPr txBox="1"/>
          <p:nvPr/>
        </p:nvSpPr>
        <p:spPr>
          <a:xfrm>
            <a:off x="5303912" y="2492897"/>
            <a:ext cx="1316066" cy="646331"/>
          </a:xfrm>
          <a:prstGeom prst="rect">
            <a:avLst/>
          </a:prstGeom>
          <a:noFill/>
        </p:spPr>
        <p:txBody>
          <a:bodyPr wrap="none" rtlCol="0">
            <a:spAutoFit/>
          </a:bodyPr>
          <a:lstStyle/>
          <a:p>
            <a:r>
              <a:rPr lang="en-US" dirty="0"/>
              <a:t>Escape lines</a:t>
            </a:r>
          </a:p>
          <a:p>
            <a:r>
              <a:rPr lang="en-US" dirty="0"/>
              <a:t>Cd &amp; </a:t>
            </a:r>
            <a:r>
              <a:rPr lang="en-US" dirty="0" err="1"/>
              <a:t>Te</a:t>
            </a:r>
            <a:endParaRPr lang="en-US" dirty="0"/>
          </a:p>
        </p:txBody>
      </p:sp>
      <p:cxnSp>
        <p:nvCxnSpPr>
          <p:cNvPr id="11" name="Straight Arrow Connector 10"/>
          <p:cNvCxnSpPr/>
          <p:nvPr/>
        </p:nvCxnSpPr>
        <p:spPr bwMode="auto">
          <a:xfrm flipH="1" flipV="1">
            <a:off x="5663952" y="2060848"/>
            <a:ext cx="144016" cy="36004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Box 3">
            <a:extLst>
              <a:ext uri="{FF2B5EF4-FFF2-40B4-BE49-F238E27FC236}">
                <a16:creationId xmlns:a16="http://schemas.microsoft.com/office/drawing/2014/main" id="{55D563E4-9F5C-B2F7-7B65-C1F010B25038}"/>
              </a:ext>
            </a:extLst>
          </p:cNvPr>
          <p:cNvSpPr txBox="1"/>
          <p:nvPr/>
        </p:nvSpPr>
        <p:spPr>
          <a:xfrm>
            <a:off x="6882712" y="4444376"/>
            <a:ext cx="2088293" cy="646331"/>
          </a:xfrm>
          <a:prstGeom prst="rect">
            <a:avLst/>
          </a:prstGeom>
          <a:noFill/>
        </p:spPr>
        <p:txBody>
          <a:bodyPr wrap="square" rtlCol="0">
            <a:spAutoFit/>
          </a:bodyPr>
          <a:lstStyle/>
          <a:p>
            <a:r>
              <a:rPr lang="en-US" dirty="0"/>
              <a:t>Thickness of detector variations</a:t>
            </a:r>
          </a:p>
        </p:txBody>
      </p:sp>
      <p:sp>
        <p:nvSpPr>
          <p:cNvPr id="10" name="Down Arrow 9">
            <a:extLst>
              <a:ext uri="{FF2B5EF4-FFF2-40B4-BE49-F238E27FC236}">
                <a16:creationId xmlns:a16="http://schemas.microsoft.com/office/drawing/2014/main" id="{A97E3CCA-B7A2-0D97-568A-6F1BA64E8EBC}"/>
              </a:ext>
            </a:extLst>
          </p:cNvPr>
          <p:cNvSpPr/>
          <p:nvPr/>
        </p:nvSpPr>
        <p:spPr>
          <a:xfrm rot="10800000">
            <a:off x="7661189" y="3429000"/>
            <a:ext cx="308919" cy="7518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211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Deadtime</a:t>
            </a:r>
            <a:endParaRPr lang="en-US" dirty="0"/>
          </a:p>
        </p:txBody>
      </p:sp>
      <p:sp>
        <p:nvSpPr>
          <p:cNvPr id="3" name="Content Placeholder 2"/>
          <p:cNvSpPr>
            <a:spLocks noGrp="1"/>
          </p:cNvSpPr>
          <p:nvPr>
            <p:ph idx="1"/>
          </p:nvPr>
        </p:nvSpPr>
        <p:spPr>
          <a:xfrm>
            <a:off x="378822" y="1610077"/>
            <a:ext cx="5970508" cy="3270842"/>
          </a:xfrm>
        </p:spPr>
        <p:txBody>
          <a:bodyPr>
            <a:normAutofit lnSpcReduction="10000"/>
          </a:bodyPr>
          <a:lstStyle/>
          <a:p>
            <a:pPr marL="0" indent="0">
              <a:buNone/>
            </a:pPr>
            <a:r>
              <a:rPr lang="en-US" sz="2400" dirty="0"/>
              <a:t>When a photon triggers the threshold, the entire module freezes and will no longer register a photon until the previous photon has been read out. </a:t>
            </a:r>
          </a:p>
          <a:p>
            <a:pPr marL="0" indent="0">
              <a:buNone/>
            </a:pPr>
            <a:r>
              <a:rPr lang="en-US" sz="2400" dirty="0"/>
              <a:t>This period is called the </a:t>
            </a:r>
            <a:r>
              <a:rPr lang="en-US" sz="2400" b="1" u="sng" dirty="0"/>
              <a:t>DEADTIME</a:t>
            </a:r>
            <a:r>
              <a:rPr lang="en-US" sz="2400" dirty="0"/>
              <a:t> and lasts for ~ 2.5ms.</a:t>
            </a:r>
          </a:p>
          <a:p>
            <a:pPr marL="0" indent="0">
              <a:buNone/>
            </a:pPr>
            <a:r>
              <a:rPr lang="en-US" sz="2400" dirty="0"/>
              <a:t>The actual exposure time for a source is therefore:</a:t>
            </a:r>
          </a:p>
          <a:p>
            <a:pPr marL="0" indent="0">
              <a:buNone/>
            </a:pPr>
            <a:r>
              <a:rPr lang="en-US" sz="2400" dirty="0"/>
              <a:t> Exposure = on time * % </a:t>
            </a:r>
            <a:r>
              <a:rPr lang="en-US" sz="2400" dirty="0" err="1"/>
              <a:t>livetime</a:t>
            </a:r>
            <a:endParaRPr lang="en-US" sz="2400"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10872" r="10782" b="36333"/>
          <a:stretch/>
        </p:blipFill>
        <p:spPr>
          <a:xfrm>
            <a:off x="7397680" y="646565"/>
            <a:ext cx="4162168" cy="4377157"/>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5091581"/>
            <a:ext cx="9132866" cy="1560636"/>
          </a:xfrm>
          <a:prstGeom prst="rect">
            <a:avLst/>
          </a:prstGeom>
        </p:spPr>
      </p:pic>
      <p:sp>
        <p:nvSpPr>
          <p:cNvPr id="6" name="TextBox 5"/>
          <p:cNvSpPr txBox="1"/>
          <p:nvPr/>
        </p:nvSpPr>
        <p:spPr>
          <a:xfrm>
            <a:off x="8522669" y="843240"/>
            <a:ext cx="1912190" cy="369332"/>
          </a:xfrm>
          <a:prstGeom prst="rect">
            <a:avLst/>
          </a:prstGeom>
          <a:noFill/>
        </p:spPr>
        <p:txBody>
          <a:bodyPr wrap="none" rtlCol="0">
            <a:spAutoFit/>
          </a:bodyPr>
          <a:lstStyle/>
          <a:p>
            <a:r>
              <a:rPr lang="en-US" dirty="0"/>
              <a:t>33ms pulse profile</a:t>
            </a:r>
          </a:p>
        </p:txBody>
      </p:sp>
      <p:sp>
        <p:nvSpPr>
          <p:cNvPr id="7" name="TextBox 6"/>
          <p:cNvSpPr txBox="1"/>
          <p:nvPr/>
        </p:nvSpPr>
        <p:spPr>
          <a:xfrm>
            <a:off x="6555378" y="1329496"/>
            <a:ext cx="1157689" cy="646331"/>
          </a:xfrm>
          <a:prstGeom prst="rect">
            <a:avLst/>
          </a:prstGeom>
          <a:noFill/>
        </p:spPr>
        <p:txBody>
          <a:bodyPr wrap="none" rtlCol="0">
            <a:spAutoFit/>
          </a:bodyPr>
          <a:lstStyle/>
          <a:p>
            <a:r>
              <a:rPr lang="en-US" dirty="0" err="1"/>
              <a:t>Deadtime</a:t>
            </a:r>
            <a:r>
              <a:rPr lang="en-US" dirty="0"/>
              <a:t> </a:t>
            </a:r>
          </a:p>
          <a:p>
            <a:r>
              <a:rPr lang="en-US" dirty="0"/>
              <a:t>distortion</a:t>
            </a:r>
          </a:p>
        </p:txBody>
      </p:sp>
      <p:sp>
        <p:nvSpPr>
          <p:cNvPr id="8" name="TextBox 7"/>
          <p:cNvSpPr txBox="1"/>
          <p:nvPr/>
        </p:nvSpPr>
        <p:spPr>
          <a:xfrm>
            <a:off x="6464506" y="3176609"/>
            <a:ext cx="1157689" cy="646331"/>
          </a:xfrm>
          <a:prstGeom prst="rect">
            <a:avLst/>
          </a:prstGeom>
          <a:noFill/>
        </p:spPr>
        <p:txBody>
          <a:bodyPr wrap="none" rtlCol="0">
            <a:spAutoFit/>
          </a:bodyPr>
          <a:lstStyle/>
          <a:p>
            <a:r>
              <a:rPr lang="en-US" dirty="0" err="1"/>
              <a:t>Deadtime</a:t>
            </a:r>
            <a:r>
              <a:rPr lang="en-US" dirty="0"/>
              <a:t> </a:t>
            </a:r>
          </a:p>
          <a:p>
            <a:r>
              <a:rPr lang="en-US" dirty="0"/>
              <a:t>corrected</a:t>
            </a:r>
          </a:p>
        </p:txBody>
      </p:sp>
    </p:spTree>
    <p:extLst>
      <p:ext uri="{BB962C8B-B14F-4D97-AF65-F5344CB8AC3E}">
        <p14:creationId xmlns:p14="http://schemas.microsoft.com/office/powerpoint/2010/main" val="1832683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a:t>
            </a:r>
          </a:p>
        </p:txBody>
      </p:sp>
      <p:sp>
        <p:nvSpPr>
          <p:cNvPr id="3" name="Content Placeholder 2"/>
          <p:cNvSpPr>
            <a:spLocks noGrp="1"/>
          </p:cNvSpPr>
          <p:nvPr>
            <p:ph idx="1"/>
          </p:nvPr>
        </p:nvSpPr>
        <p:spPr>
          <a:xfrm>
            <a:off x="270819" y="1578490"/>
            <a:ext cx="11650362" cy="4351338"/>
          </a:xfrm>
        </p:spPr>
        <p:txBody>
          <a:bodyPr/>
          <a:lstStyle/>
          <a:p>
            <a:r>
              <a:rPr lang="en-US" dirty="0">
                <a:hlinkClick r:id="rId2"/>
              </a:rPr>
              <a:t>http://www.srl.caltech.edu/NuSTAR_Public/NuSTAROperationSite/Home.php</a:t>
            </a:r>
            <a:endParaRPr lang="en-US" dirty="0"/>
          </a:p>
          <a:p>
            <a:r>
              <a:rPr lang="en-US" dirty="0">
                <a:hlinkClick r:id="rId3"/>
              </a:rPr>
              <a:t>http://www.nustar.caltech.edu</a:t>
            </a:r>
            <a:endParaRPr lang="en-US" dirty="0"/>
          </a:p>
          <a:p>
            <a:r>
              <a:rPr lang="en-US" dirty="0"/>
              <a:t>One Guest Observer call per year: </a:t>
            </a:r>
            <a:r>
              <a:rPr lang="en-US" dirty="0">
                <a:hlinkClick r:id="rId4"/>
              </a:rPr>
              <a:t>https://</a:t>
            </a:r>
            <a:r>
              <a:rPr lang="en-US" dirty="0" err="1">
                <a:hlinkClick r:id="rId4"/>
              </a:rPr>
              <a:t>heasarc.gsfc.nasa.gov</a:t>
            </a:r>
            <a:r>
              <a:rPr lang="en-US" dirty="0">
                <a:hlinkClick r:id="rId4"/>
              </a:rPr>
              <a:t>/docs/</a:t>
            </a:r>
            <a:r>
              <a:rPr lang="en-US" dirty="0" err="1">
                <a:hlinkClick r:id="rId4"/>
              </a:rPr>
              <a:t>nustar</a:t>
            </a:r>
            <a:r>
              <a:rPr lang="en-US" dirty="0">
                <a:hlinkClick r:id="rId4"/>
              </a:rPr>
              <a:t>/</a:t>
            </a:r>
            <a:r>
              <a:rPr lang="en-US" dirty="0" err="1">
                <a:hlinkClick r:id="rId4"/>
              </a:rPr>
              <a:t>nupropthread.html</a:t>
            </a:r>
            <a:endParaRPr lang="en-US" dirty="0"/>
          </a:p>
          <a:p>
            <a:pPr lvl="1"/>
            <a:r>
              <a:rPr lang="en-US" dirty="0"/>
              <a:t>Just had AO-9 in January 26</a:t>
            </a:r>
          </a:p>
          <a:p>
            <a:pPr lvl="1"/>
            <a:r>
              <a:rPr lang="en-US" dirty="0"/>
              <a:t>Next AO-10 will be in January 2024</a:t>
            </a:r>
          </a:p>
        </p:txBody>
      </p:sp>
    </p:spTree>
    <p:extLst>
      <p:ext uri="{BB962C8B-B14F-4D97-AF65-F5344CB8AC3E}">
        <p14:creationId xmlns:p14="http://schemas.microsoft.com/office/powerpoint/2010/main" val="2041386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SAA passages</a:t>
            </a:r>
          </a:p>
        </p:txBody>
      </p:sp>
      <p:sp>
        <p:nvSpPr>
          <p:cNvPr id="3" name="Content Placeholder 2"/>
          <p:cNvSpPr>
            <a:spLocks noGrp="1"/>
          </p:cNvSpPr>
          <p:nvPr>
            <p:ph sz="quarter" idx="13"/>
          </p:nvPr>
        </p:nvSpPr>
        <p:spPr>
          <a:xfrm>
            <a:off x="591950" y="1405466"/>
            <a:ext cx="3657159" cy="4047067"/>
          </a:xfrm>
        </p:spPr>
        <p:txBody>
          <a:bodyPr>
            <a:normAutofit/>
          </a:bodyPr>
          <a:lstStyle/>
          <a:p>
            <a:pPr marL="0" indent="0">
              <a:buNone/>
            </a:pPr>
            <a:r>
              <a:rPr lang="en-US" sz="2400" dirty="0"/>
              <a:t>For each orbit, the target is occulted about 40-50 % of the time due to the earth getting in the way and because of the SAA (South Atlantic Anomaly)</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261" y="4062452"/>
            <a:ext cx="11945477" cy="2368426"/>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9648" y="823466"/>
            <a:ext cx="4611117" cy="3081521"/>
          </a:xfrm>
          <a:prstGeom prst="rect">
            <a:avLst/>
          </a:prstGeom>
        </p:spPr>
      </p:pic>
      <p:cxnSp>
        <p:nvCxnSpPr>
          <p:cNvPr id="9" name="Straight Arrow Connector 8"/>
          <p:cNvCxnSpPr/>
          <p:nvPr/>
        </p:nvCxnSpPr>
        <p:spPr>
          <a:xfrm flipV="1">
            <a:off x="6464719" y="2288061"/>
            <a:ext cx="1280090" cy="6531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76161" y="2711485"/>
            <a:ext cx="1263487" cy="369332"/>
          </a:xfrm>
          <a:prstGeom prst="rect">
            <a:avLst/>
          </a:prstGeom>
          <a:noFill/>
        </p:spPr>
        <p:txBody>
          <a:bodyPr wrap="none" rtlCol="0">
            <a:spAutoFit/>
          </a:bodyPr>
          <a:lstStyle/>
          <a:p>
            <a:r>
              <a:rPr lang="en-US" dirty="0"/>
              <a:t>Occultation</a:t>
            </a:r>
          </a:p>
        </p:txBody>
      </p:sp>
      <p:cxnSp>
        <p:nvCxnSpPr>
          <p:cNvPr id="11" name="Straight Arrow Connector 10"/>
          <p:cNvCxnSpPr/>
          <p:nvPr/>
        </p:nvCxnSpPr>
        <p:spPr>
          <a:xfrm flipV="1">
            <a:off x="6439647" y="2286799"/>
            <a:ext cx="3076232" cy="6544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5" idx="3"/>
          </p:cNvCxnSpPr>
          <p:nvPr/>
        </p:nvCxnSpPr>
        <p:spPr>
          <a:xfrm flipV="1">
            <a:off x="6529158" y="2568949"/>
            <a:ext cx="3214754" cy="62294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176160" y="3007227"/>
            <a:ext cx="1352999" cy="369332"/>
          </a:xfrm>
          <a:prstGeom prst="rect">
            <a:avLst/>
          </a:prstGeom>
          <a:noFill/>
        </p:spPr>
        <p:txBody>
          <a:bodyPr wrap="none" rtlCol="0">
            <a:spAutoFit/>
          </a:bodyPr>
          <a:lstStyle/>
          <a:p>
            <a:r>
              <a:rPr lang="en-US" dirty="0"/>
              <a:t>SAA passage</a:t>
            </a:r>
          </a:p>
        </p:txBody>
      </p:sp>
    </p:spTree>
    <p:extLst>
      <p:ext uri="{BB962C8B-B14F-4D97-AF65-F5344CB8AC3E}">
        <p14:creationId xmlns:p14="http://schemas.microsoft.com/office/powerpoint/2010/main" val="2800258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18" y="698759"/>
            <a:ext cx="10515601" cy="563512"/>
          </a:xfrm>
        </p:spPr>
        <p:txBody>
          <a:bodyPr>
            <a:normAutofit fontScale="90000"/>
          </a:bodyPr>
          <a:lstStyle/>
          <a:p>
            <a:r>
              <a:rPr lang="en-US" dirty="0"/>
              <a:t>What is </a:t>
            </a:r>
            <a:r>
              <a:rPr lang="en-US" dirty="0" err="1"/>
              <a:t>NuSTAR</a:t>
            </a:r>
            <a:r>
              <a:rPr lang="en-US" dirty="0"/>
              <a:t> good at</a:t>
            </a:r>
          </a:p>
        </p:txBody>
      </p:sp>
      <p:sp>
        <p:nvSpPr>
          <p:cNvPr id="3" name="Content Placeholder 2"/>
          <p:cNvSpPr>
            <a:spLocks noGrp="1"/>
          </p:cNvSpPr>
          <p:nvPr>
            <p:ph sz="quarter" idx="13"/>
          </p:nvPr>
        </p:nvSpPr>
        <p:spPr/>
        <p:txBody>
          <a:bodyPr>
            <a:normAutofit/>
          </a:bodyPr>
          <a:lstStyle/>
          <a:p>
            <a:r>
              <a:rPr lang="en-US" sz="3200" dirty="0"/>
              <a:t>Broadband spectroscopy</a:t>
            </a:r>
          </a:p>
          <a:p>
            <a:pPr lvl="1"/>
            <a:r>
              <a:rPr lang="en-US" sz="2800" dirty="0"/>
              <a:t>3 – 78 keV</a:t>
            </a:r>
          </a:p>
          <a:p>
            <a:r>
              <a:rPr lang="en-US" sz="3200" dirty="0"/>
              <a:t>Hard X-rays &gt; 10 keV</a:t>
            </a:r>
          </a:p>
          <a:p>
            <a:r>
              <a:rPr lang="en-US" sz="3200" dirty="0"/>
              <a:t>Bright targets</a:t>
            </a:r>
          </a:p>
          <a:p>
            <a:pPr lvl="1"/>
            <a:r>
              <a:rPr lang="en-US" sz="2800" dirty="0"/>
              <a:t>Not affected by pileup like CCDs</a:t>
            </a:r>
          </a:p>
        </p:txBody>
      </p:sp>
    </p:spTree>
    <p:extLst>
      <p:ext uri="{BB962C8B-B14F-4D97-AF65-F5344CB8AC3E}">
        <p14:creationId xmlns:p14="http://schemas.microsoft.com/office/powerpoint/2010/main" val="1383656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NuSTAR synergy</a:t>
            </a:r>
          </a:p>
        </p:txBody>
      </p:sp>
      <p:pic>
        <p:nvPicPr>
          <p:cNvPr id="4" name="Picture 3" descr="F-NuSTAR_DataPlotXM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7380" y="1348571"/>
            <a:ext cx="9144000" cy="5144304"/>
          </a:xfrm>
          <a:prstGeom prst="rect">
            <a:avLst/>
          </a:prstGeom>
        </p:spPr>
      </p:pic>
      <p:sp>
        <p:nvSpPr>
          <p:cNvPr id="5" name="TextBox 4"/>
          <p:cNvSpPr txBox="1"/>
          <p:nvPr/>
        </p:nvSpPr>
        <p:spPr>
          <a:xfrm>
            <a:off x="5192486" y="2296886"/>
            <a:ext cx="1124026" cy="369332"/>
          </a:xfrm>
          <a:prstGeom prst="rect">
            <a:avLst/>
          </a:prstGeom>
          <a:noFill/>
        </p:spPr>
        <p:txBody>
          <a:bodyPr wrap="none" rtlCol="0">
            <a:spAutoFit/>
          </a:bodyPr>
          <a:lstStyle/>
          <a:p>
            <a:r>
              <a:rPr lang="en-US">
                <a:solidFill>
                  <a:schemeClr val="bg1"/>
                </a:solidFill>
              </a:rPr>
              <a:t>NGC 1365</a:t>
            </a:r>
          </a:p>
        </p:txBody>
      </p:sp>
      <p:sp>
        <p:nvSpPr>
          <p:cNvPr id="6" name="TextBox 5">
            <a:extLst>
              <a:ext uri="{FF2B5EF4-FFF2-40B4-BE49-F238E27FC236}">
                <a16:creationId xmlns:a16="http://schemas.microsoft.com/office/drawing/2014/main" id="{EEBF95CF-B809-7C33-B397-BA07DF4FC21F}"/>
              </a:ext>
            </a:extLst>
          </p:cNvPr>
          <p:cNvSpPr txBox="1"/>
          <p:nvPr/>
        </p:nvSpPr>
        <p:spPr>
          <a:xfrm>
            <a:off x="7981544" y="887844"/>
            <a:ext cx="3883354" cy="369332"/>
          </a:xfrm>
          <a:prstGeom prst="rect">
            <a:avLst/>
          </a:prstGeom>
          <a:noFill/>
        </p:spPr>
        <p:txBody>
          <a:bodyPr wrap="square">
            <a:spAutoFit/>
          </a:bodyPr>
          <a:lstStyle/>
          <a:p>
            <a:r>
              <a:rPr lang="en-US" dirty="0"/>
              <a:t> </a:t>
            </a:r>
            <a:r>
              <a:rPr lang="en-US" dirty="0" err="1"/>
              <a:t>Risaliti</a:t>
            </a:r>
            <a:r>
              <a:rPr lang="en-US" dirty="0"/>
              <a:t> et al, Nature, 2013</a:t>
            </a:r>
          </a:p>
        </p:txBody>
      </p:sp>
    </p:spTree>
    <p:extLst>
      <p:ext uri="{BB962C8B-B14F-4D97-AF65-F5344CB8AC3E}">
        <p14:creationId xmlns:p14="http://schemas.microsoft.com/office/powerpoint/2010/main" val="19726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7AB86A-AD26-304D-BA2D-DA7FAD9FBEA5}" type="slidenum">
              <a:rPr lang="en-US" smtClean="0"/>
              <a:t>3</a:t>
            </a:fld>
            <a:endParaRPr lang="en-US"/>
          </a:p>
        </p:txBody>
      </p:sp>
      <p:pic>
        <p:nvPicPr>
          <p:cNvPr id="13" name="Picture 12" descr="NuSTAR Spectrum cop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088084"/>
            <a:ext cx="9144000" cy="5036820"/>
          </a:xfrm>
          <a:prstGeom prst="rect">
            <a:avLst/>
          </a:prstGeom>
        </p:spPr>
      </p:pic>
    </p:spTree>
    <p:extLst>
      <p:ext uri="{BB962C8B-B14F-4D97-AF65-F5344CB8AC3E}">
        <p14:creationId xmlns:p14="http://schemas.microsoft.com/office/powerpoint/2010/main" val="1460918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NuSTAR synergy</a:t>
            </a:r>
          </a:p>
        </p:txBody>
      </p:sp>
      <p:pic>
        <p:nvPicPr>
          <p:cNvPr id="4" name="Picture 3" descr="G-NuSTAR_DataPlotXMMandNuSTA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0066" y="1348571"/>
            <a:ext cx="9144000" cy="5144304"/>
          </a:xfrm>
          <a:prstGeom prst="rect">
            <a:avLst/>
          </a:prstGeom>
        </p:spPr>
      </p:pic>
      <p:sp>
        <p:nvSpPr>
          <p:cNvPr id="5" name="TextBox 4"/>
          <p:cNvSpPr txBox="1"/>
          <p:nvPr/>
        </p:nvSpPr>
        <p:spPr>
          <a:xfrm>
            <a:off x="5192486" y="2296886"/>
            <a:ext cx="1124026" cy="369332"/>
          </a:xfrm>
          <a:prstGeom prst="rect">
            <a:avLst/>
          </a:prstGeom>
          <a:noFill/>
        </p:spPr>
        <p:txBody>
          <a:bodyPr wrap="none" rtlCol="0">
            <a:spAutoFit/>
          </a:bodyPr>
          <a:lstStyle/>
          <a:p>
            <a:r>
              <a:rPr lang="en-US" dirty="0">
                <a:solidFill>
                  <a:schemeClr val="bg1"/>
                </a:solidFill>
              </a:rPr>
              <a:t>NGC 1365</a:t>
            </a:r>
          </a:p>
        </p:txBody>
      </p:sp>
      <p:sp>
        <p:nvSpPr>
          <p:cNvPr id="7" name="TextBox 6">
            <a:extLst>
              <a:ext uri="{FF2B5EF4-FFF2-40B4-BE49-F238E27FC236}">
                <a16:creationId xmlns:a16="http://schemas.microsoft.com/office/drawing/2014/main" id="{6A42A847-32D8-E28B-7022-1DADE3F57A2C}"/>
              </a:ext>
            </a:extLst>
          </p:cNvPr>
          <p:cNvSpPr txBox="1"/>
          <p:nvPr/>
        </p:nvSpPr>
        <p:spPr>
          <a:xfrm>
            <a:off x="7981544" y="887844"/>
            <a:ext cx="3883354" cy="369332"/>
          </a:xfrm>
          <a:prstGeom prst="rect">
            <a:avLst/>
          </a:prstGeom>
          <a:noFill/>
        </p:spPr>
        <p:txBody>
          <a:bodyPr wrap="square">
            <a:spAutoFit/>
          </a:bodyPr>
          <a:lstStyle/>
          <a:p>
            <a:r>
              <a:rPr lang="en-US" dirty="0"/>
              <a:t> </a:t>
            </a:r>
            <a:r>
              <a:rPr lang="en-US" dirty="0" err="1"/>
              <a:t>Risaliti</a:t>
            </a:r>
            <a:r>
              <a:rPr lang="en-US" dirty="0"/>
              <a:t> et al, Nature, 2013</a:t>
            </a:r>
          </a:p>
        </p:txBody>
      </p:sp>
    </p:spTree>
    <p:extLst>
      <p:ext uri="{BB962C8B-B14F-4D97-AF65-F5344CB8AC3E}">
        <p14:creationId xmlns:p14="http://schemas.microsoft.com/office/powerpoint/2010/main" val="835224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Clumpy torus</a:t>
            </a:r>
          </a:p>
        </p:txBody>
      </p:sp>
      <p:pic>
        <p:nvPicPr>
          <p:cNvPr id="4" name="Picture 3"/>
          <p:cNvPicPr/>
          <p:nvPr/>
        </p:nvPicPr>
        <p:blipFill>
          <a:blip r:embed="rId2" cstate="screen">
            <a:extLst>
              <a:ext uri="{28A0092B-C50C-407E-A947-70E740481C1C}">
                <a14:useLocalDpi xmlns:a14="http://schemas.microsoft.com/office/drawing/2010/main"/>
              </a:ext>
            </a:extLst>
          </a:blip>
          <a:stretch>
            <a:fillRect/>
          </a:stretch>
        </p:blipFill>
        <p:spPr>
          <a:xfrm>
            <a:off x="472345" y="1488399"/>
            <a:ext cx="6622045" cy="5369601"/>
          </a:xfrm>
          <a:prstGeom prst="rect">
            <a:avLst/>
          </a:prstGeom>
        </p:spPr>
      </p:pic>
      <p:sp>
        <p:nvSpPr>
          <p:cNvPr id="5" name="TextBox 4"/>
          <p:cNvSpPr txBox="1"/>
          <p:nvPr/>
        </p:nvSpPr>
        <p:spPr>
          <a:xfrm>
            <a:off x="6265289" y="926375"/>
            <a:ext cx="1436612" cy="461665"/>
          </a:xfrm>
          <a:prstGeom prst="rect">
            <a:avLst/>
          </a:prstGeom>
          <a:noFill/>
        </p:spPr>
        <p:txBody>
          <a:bodyPr wrap="none" rtlCol="0">
            <a:spAutoFit/>
          </a:bodyPr>
          <a:lstStyle/>
          <a:p>
            <a:r>
              <a:rPr lang="en-US" sz="2400" b="1" dirty="0"/>
              <a:t>NGC 1068</a:t>
            </a:r>
          </a:p>
        </p:txBody>
      </p:sp>
      <p:sp>
        <p:nvSpPr>
          <p:cNvPr id="3" name="TextBox 2">
            <a:extLst>
              <a:ext uri="{FF2B5EF4-FFF2-40B4-BE49-F238E27FC236}">
                <a16:creationId xmlns:a16="http://schemas.microsoft.com/office/drawing/2014/main" id="{8AB53310-B025-18CC-8FDA-259EED65D256}"/>
              </a:ext>
            </a:extLst>
          </p:cNvPr>
          <p:cNvSpPr txBox="1"/>
          <p:nvPr/>
        </p:nvSpPr>
        <p:spPr>
          <a:xfrm>
            <a:off x="8376318" y="1090523"/>
            <a:ext cx="2977482" cy="1200329"/>
          </a:xfrm>
          <a:prstGeom prst="rect">
            <a:avLst/>
          </a:prstGeom>
          <a:noFill/>
        </p:spPr>
        <p:txBody>
          <a:bodyPr wrap="none" rtlCol="0">
            <a:spAutoFit/>
          </a:bodyPr>
          <a:lstStyle/>
          <a:p>
            <a:r>
              <a:rPr lang="en-US" dirty="0"/>
              <a:t>Bauer et al, </a:t>
            </a:r>
            <a:r>
              <a:rPr lang="en-US" dirty="0" err="1"/>
              <a:t>Apj</a:t>
            </a:r>
            <a:r>
              <a:rPr lang="en-US" dirty="0"/>
              <a:t>, 2015</a:t>
            </a:r>
          </a:p>
          <a:p>
            <a:r>
              <a:rPr lang="en-US" dirty="0" err="1"/>
              <a:t>Marinucci</a:t>
            </a:r>
            <a:r>
              <a:rPr lang="en-US" dirty="0"/>
              <a:t> et al, MNRAS, 2016</a:t>
            </a:r>
          </a:p>
          <a:p>
            <a:r>
              <a:rPr lang="en-US" dirty="0" err="1"/>
              <a:t>Zaino</a:t>
            </a:r>
            <a:r>
              <a:rPr lang="en-US" dirty="0"/>
              <a:t> et al, MNRAS, 2020</a:t>
            </a:r>
          </a:p>
          <a:p>
            <a:r>
              <a:rPr lang="en-US" dirty="0" err="1"/>
              <a:t>Indrani</a:t>
            </a:r>
            <a:r>
              <a:rPr lang="en-US" dirty="0"/>
              <a:t> et al, MNRAS, 2022 </a:t>
            </a:r>
          </a:p>
        </p:txBody>
      </p:sp>
      <p:pic>
        <p:nvPicPr>
          <p:cNvPr id="17" name="Picture 16" descr="Chart&#10;&#10;Description automatically generated">
            <a:extLst>
              <a:ext uri="{FF2B5EF4-FFF2-40B4-BE49-F238E27FC236}">
                <a16:creationId xmlns:a16="http://schemas.microsoft.com/office/drawing/2014/main" id="{44D432A2-F61D-68E7-AD17-8B27BB26ED83}"/>
              </a:ext>
            </a:extLst>
          </p:cNvPr>
          <p:cNvPicPr>
            <a:picLocks noChangeAspect="1"/>
          </p:cNvPicPr>
          <p:nvPr/>
        </p:nvPicPr>
        <p:blipFill rotWithShape="1">
          <a:blip r:embed="rId3"/>
          <a:srcRect b="3291"/>
          <a:stretch/>
        </p:blipFill>
        <p:spPr>
          <a:xfrm>
            <a:off x="7292561" y="2526019"/>
            <a:ext cx="4723848" cy="3809505"/>
          </a:xfrm>
          <a:prstGeom prst="rect">
            <a:avLst/>
          </a:prstGeom>
        </p:spPr>
      </p:pic>
    </p:spTree>
    <p:extLst>
      <p:ext uri="{BB962C8B-B14F-4D97-AF65-F5344CB8AC3E}">
        <p14:creationId xmlns:p14="http://schemas.microsoft.com/office/powerpoint/2010/main" val="1658382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g13b0f9d6599_0_0" descr="An accretion disk around a black hole with a powerful jet emissio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866961"/>
            <a:ext cx="12192000" cy="6842438"/>
          </a:xfrm>
          <a:prstGeom prst="rect">
            <a:avLst/>
          </a:prstGeom>
          <a:noFill/>
          <a:ln w="9525" cap="flat" cmpd="sng">
            <a:solidFill>
              <a:schemeClr val="lt1"/>
            </a:solidFill>
            <a:prstDash val="solid"/>
            <a:round/>
            <a:headEnd type="none" w="sm" len="sm"/>
            <a:tailEnd type="none" w="sm" len="sm"/>
          </a:ln>
        </p:spPr>
      </p:pic>
      <p:sp>
        <p:nvSpPr>
          <p:cNvPr id="125" name="Google Shape;125;g13b0f9d6599_0_0"/>
          <p:cNvSpPr txBox="1">
            <a:spLocks noGrp="1"/>
          </p:cNvSpPr>
          <p:nvPr>
            <p:ph type="sldNum" idx="12"/>
          </p:nvPr>
        </p:nvSpPr>
        <p:spPr>
          <a:xfrm>
            <a:off x="9205225" y="658929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dirty="0"/>
          </a:p>
        </p:txBody>
      </p:sp>
      <p:sp>
        <p:nvSpPr>
          <p:cNvPr id="126" name="Google Shape;126;g13b0f9d6599_0_0"/>
          <p:cNvSpPr txBox="1"/>
          <p:nvPr/>
        </p:nvSpPr>
        <p:spPr>
          <a:xfrm>
            <a:off x="8423125" y="1591300"/>
            <a:ext cx="215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27" name="Google Shape;127;g13b0f9d6599_0_0"/>
          <p:cNvSpPr/>
          <p:nvPr/>
        </p:nvSpPr>
        <p:spPr>
          <a:xfrm>
            <a:off x="2036747" y="1085395"/>
            <a:ext cx="8118505" cy="480131"/>
          </a:xfrm>
          <a:prstGeom prst="rect">
            <a:avLst/>
          </a:pr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Arial"/>
                <a:ea typeface="Arial"/>
                <a:cs typeface="Arial"/>
                <a:sym typeface="Arial"/>
              </a:rPr>
              <a:t>Extreme Physics of Accretion</a:t>
            </a:r>
            <a:endParaRPr sz="2800" b="0" i="0" u="none" strike="noStrike" cap="none" dirty="0">
              <a:solidFill>
                <a:schemeClr val="lt1"/>
              </a:solidFill>
              <a:latin typeface="Arial"/>
              <a:ea typeface="Arial"/>
              <a:cs typeface="Arial"/>
              <a:sym typeface="Arial"/>
            </a:endParaRPr>
          </a:p>
        </p:txBody>
      </p:sp>
      <p:sp>
        <p:nvSpPr>
          <p:cNvPr id="128" name="Google Shape;128;g13b0f9d6599_0_0"/>
          <p:cNvSpPr/>
          <p:nvPr/>
        </p:nvSpPr>
        <p:spPr>
          <a:xfrm>
            <a:off x="101390" y="2197078"/>
            <a:ext cx="2805576" cy="830997"/>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Black Hole Spin and Mass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(Reflection Spectroscopy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And Reverberation Mapping)</a:t>
            </a:r>
            <a:endParaRPr sz="1400" b="0" i="0" u="none" strike="noStrike" cap="none">
              <a:solidFill>
                <a:srgbClr val="000000"/>
              </a:solidFill>
              <a:latin typeface="Arial"/>
              <a:ea typeface="Arial"/>
              <a:cs typeface="Arial"/>
              <a:sym typeface="Arial"/>
            </a:endParaRPr>
          </a:p>
        </p:txBody>
      </p:sp>
      <p:cxnSp>
        <p:nvCxnSpPr>
          <p:cNvPr id="129" name="Google Shape;129;g13b0f9d6599_0_0"/>
          <p:cNvCxnSpPr/>
          <p:nvPr/>
        </p:nvCxnSpPr>
        <p:spPr>
          <a:xfrm>
            <a:off x="2906966" y="2557547"/>
            <a:ext cx="1348840" cy="0"/>
          </a:xfrm>
          <a:prstGeom prst="straightConnector1">
            <a:avLst/>
          </a:prstGeom>
          <a:noFill/>
          <a:ln w="9525" cap="flat" cmpd="sng">
            <a:solidFill>
              <a:schemeClr val="lt1"/>
            </a:solidFill>
            <a:prstDash val="solid"/>
            <a:round/>
            <a:headEnd type="none" w="sm" len="sm"/>
            <a:tailEnd type="none" w="sm" len="sm"/>
          </a:ln>
        </p:spPr>
      </p:cxnSp>
      <p:cxnSp>
        <p:nvCxnSpPr>
          <p:cNvPr id="130" name="Google Shape;130;g13b0f9d6599_0_0"/>
          <p:cNvCxnSpPr/>
          <p:nvPr/>
        </p:nvCxnSpPr>
        <p:spPr>
          <a:xfrm>
            <a:off x="4255806" y="2557547"/>
            <a:ext cx="1119499" cy="2698117"/>
          </a:xfrm>
          <a:prstGeom prst="straightConnector1">
            <a:avLst/>
          </a:prstGeom>
          <a:noFill/>
          <a:ln w="9525" cap="flat" cmpd="sng">
            <a:solidFill>
              <a:schemeClr val="lt1"/>
            </a:solidFill>
            <a:prstDash val="solid"/>
            <a:round/>
            <a:headEnd type="none" w="sm" len="sm"/>
            <a:tailEnd type="none" w="sm" len="sm"/>
          </a:ln>
        </p:spPr>
      </p:cxnSp>
      <p:sp>
        <p:nvSpPr>
          <p:cNvPr id="131" name="Google Shape;131;g13b0f9d6599_0_0"/>
          <p:cNvSpPr/>
          <p:nvPr/>
        </p:nvSpPr>
        <p:spPr>
          <a:xfrm>
            <a:off x="8803671" y="3670140"/>
            <a:ext cx="2357058" cy="584775"/>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Physical Properties of the X-ray Corona</a:t>
            </a:r>
            <a:endParaRPr sz="1400" b="0" i="0" u="none" strike="noStrike" cap="none">
              <a:solidFill>
                <a:srgbClr val="000000"/>
              </a:solidFill>
              <a:latin typeface="Arial"/>
              <a:ea typeface="Arial"/>
              <a:cs typeface="Arial"/>
              <a:sym typeface="Arial"/>
            </a:endParaRPr>
          </a:p>
        </p:txBody>
      </p:sp>
      <p:sp>
        <p:nvSpPr>
          <p:cNvPr id="132" name="Google Shape;132;g13b0f9d6599_0_0"/>
          <p:cNvSpPr/>
          <p:nvPr/>
        </p:nvSpPr>
        <p:spPr>
          <a:xfrm>
            <a:off x="9237858" y="2013635"/>
            <a:ext cx="2762295" cy="369332"/>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Jet Formation and Power</a:t>
            </a:r>
            <a:endParaRPr sz="1400" b="0" i="0" u="none" strike="noStrike" cap="none">
              <a:solidFill>
                <a:srgbClr val="000000"/>
              </a:solidFill>
              <a:latin typeface="Arial"/>
              <a:ea typeface="Arial"/>
              <a:cs typeface="Arial"/>
              <a:sym typeface="Arial"/>
            </a:endParaRPr>
          </a:p>
        </p:txBody>
      </p:sp>
      <p:sp>
        <p:nvSpPr>
          <p:cNvPr id="133" name="Google Shape;133;g13b0f9d6599_0_0"/>
          <p:cNvSpPr/>
          <p:nvPr/>
        </p:nvSpPr>
        <p:spPr>
          <a:xfrm>
            <a:off x="986633" y="4065805"/>
            <a:ext cx="2426887" cy="584774"/>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Temporal Evolution of the Central Engine </a:t>
            </a:r>
            <a:endParaRPr sz="1400" b="0" i="0" u="none" strike="noStrike" cap="none">
              <a:solidFill>
                <a:srgbClr val="000000"/>
              </a:solidFill>
              <a:latin typeface="Arial"/>
              <a:ea typeface="Arial"/>
              <a:cs typeface="Arial"/>
              <a:sym typeface="Arial"/>
            </a:endParaRPr>
          </a:p>
        </p:txBody>
      </p:sp>
      <p:sp>
        <p:nvSpPr>
          <p:cNvPr id="134" name="Google Shape;134;g13b0f9d6599_0_0"/>
          <p:cNvSpPr/>
          <p:nvPr/>
        </p:nvSpPr>
        <p:spPr>
          <a:xfrm>
            <a:off x="629167" y="5940851"/>
            <a:ext cx="2705395" cy="830997"/>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Probe Extreme Gravity: High-Density Plasmas, Tests of GR, etc.</a:t>
            </a:r>
            <a:endParaRPr sz="1400" b="0" i="0" u="none" strike="noStrike" cap="none">
              <a:solidFill>
                <a:srgbClr val="000000"/>
              </a:solidFill>
              <a:latin typeface="Arial"/>
              <a:ea typeface="Arial"/>
              <a:cs typeface="Arial"/>
              <a:sym typeface="Arial"/>
            </a:endParaRPr>
          </a:p>
        </p:txBody>
      </p:sp>
      <p:sp>
        <p:nvSpPr>
          <p:cNvPr id="135" name="Google Shape;135;g13b0f9d6599_0_0"/>
          <p:cNvSpPr/>
          <p:nvPr/>
        </p:nvSpPr>
        <p:spPr>
          <a:xfrm>
            <a:off x="7885769" y="5793329"/>
            <a:ext cx="3150221" cy="830997"/>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Disk Inner-Radius Estimates: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Properties of the Accretion Flow,</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Neutron Star Equation of State</a:t>
            </a:r>
            <a:endParaRPr sz="1400" b="0" i="0" u="none" strike="noStrike" cap="none">
              <a:solidFill>
                <a:srgbClr val="000000"/>
              </a:solidFill>
              <a:latin typeface="Arial"/>
              <a:ea typeface="Arial"/>
              <a:cs typeface="Arial"/>
              <a:sym typeface="Arial"/>
            </a:endParaRPr>
          </a:p>
        </p:txBody>
      </p:sp>
      <p:cxnSp>
        <p:nvCxnSpPr>
          <p:cNvPr id="136" name="Google Shape;136;g13b0f9d6599_0_0"/>
          <p:cNvCxnSpPr/>
          <p:nvPr/>
        </p:nvCxnSpPr>
        <p:spPr>
          <a:xfrm>
            <a:off x="3334562" y="6356349"/>
            <a:ext cx="1348840" cy="0"/>
          </a:xfrm>
          <a:prstGeom prst="straightConnector1">
            <a:avLst/>
          </a:prstGeom>
          <a:noFill/>
          <a:ln w="9525" cap="flat" cmpd="sng">
            <a:solidFill>
              <a:schemeClr val="lt1"/>
            </a:solidFill>
            <a:prstDash val="solid"/>
            <a:round/>
            <a:headEnd type="none" w="sm" len="sm"/>
            <a:tailEnd type="none" w="sm" len="sm"/>
          </a:ln>
        </p:spPr>
      </p:cxnSp>
      <p:cxnSp>
        <p:nvCxnSpPr>
          <p:cNvPr id="137" name="Google Shape;137;g13b0f9d6599_0_0"/>
          <p:cNvCxnSpPr/>
          <p:nvPr/>
        </p:nvCxnSpPr>
        <p:spPr>
          <a:xfrm>
            <a:off x="3413520" y="4350576"/>
            <a:ext cx="842286" cy="7616"/>
          </a:xfrm>
          <a:prstGeom prst="straightConnector1">
            <a:avLst/>
          </a:prstGeom>
          <a:noFill/>
          <a:ln w="9525" cap="flat" cmpd="sng">
            <a:solidFill>
              <a:schemeClr val="lt1"/>
            </a:solidFill>
            <a:prstDash val="solid"/>
            <a:round/>
            <a:headEnd type="none" w="sm" len="sm"/>
            <a:tailEnd type="none" w="sm" len="sm"/>
          </a:ln>
        </p:spPr>
      </p:cxnSp>
      <p:cxnSp>
        <p:nvCxnSpPr>
          <p:cNvPr id="138" name="Google Shape;138;g13b0f9d6599_0_0"/>
          <p:cNvCxnSpPr/>
          <p:nvPr/>
        </p:nvCxnSpPr>
        <p:spPr>
          <a:xfrm>
            <a:off x="4255806" y="4350575"/>
            <a:ext cx="692209" cy="905089"/>
          </a:xfrm>
          <a:prstGeom prst="straightConnector1">
            <a:avLst/>
          </a:prstGeom>
          <a:noFill/>
          <a:ln w="9525" cap="flat" cmpd="sng">
            <a:solidFill>
              <a:schemeClr val="lt1"/>
            </a:solidFill>
            <a:prstDash val="solid"/>
            <a:round/>
            <a:headEnd type="none" w="sm" len="sm"/>
            <a:tailEnd type="none" w="sm" len="sm"/>
          </a:ln>
        </p:spPr>
      </p:cxnSp>
      <p:cxnSp>
        <p:nvCxnSpPr>
          <p:cNvPr id="139" name="Google Shape;139;g13b0f9d6599_0_0"/>
          <p:cNvCxnSpPr/>
          <p:nvPr/>
        </p:nvCxnSpPr>
        <p:spPr>
          <a:xfrm rot="10800000" flipH="1">
            <a:off x="4679939" y="5810744"/>
            <a:ext cx="483445" cy="554151"/>
          </a:xfrm>
          <a:prstGeom prst="straightConnector1">
            <a:avLst/>
          </a:prstGeom>
          <a:noFill/>
          <a:ln w="9525" cap="flat" cmpd="sng">
            <a:solidFill>
              <a:schemeClr val="lt1"/>
            </a:solidFill>
            <a:prstDash val="solid"/>
            <a:round/>
            <a:headEnd type="none" w="sm" len="sm"/>
            <a:tailEnd type="none" w="sm" len="sm"/>
          </a:ln>
        </p:spPr>
      </p:cxnSp>
      <p:cxnSp>
        <p:nvCxnSpPr>
          <p:cNvPr id="140" name="Google Shape;140;g13b0f9d6599_0_0"/>
          <p:cNvCxnSpPr/>
          <p:nvPr/>
        </p:nvCxnSpPr>
        <p:spPr>
          <a:xfrm>
            <a:off x="7885769" y="2179812"/>
            <a:ext cx="1352089" cy="8633"/>
          </a:xfrm>
          <a:prstGeom prst="straightConnector1">
            <a:avLst/>
          </a:prstGeom>
          <a:noFill/>
          <a:ln w="9525" cap="flat" cmpd="sng">
            <a:solidFill>
              <a:schemeClr val="lt1"/>
            </a:solidFill>
            <a:prstDash val="solid"/>
            <a:round/>
            <a:headEnd type="none" w="sm" len="sm"/>
            <a:tailEnd type="none" w="sm" len="sm"/>
          </a:ln>
        </p:spPr>
      </p:cxnSp>
      <p:cxnSp>
        <p:nvCxnSpPr>
          <p:cNvPr id="141" name="Google Shape;141;g13b0f9d6599_0_0"/>
          <p:cNvCxnSpPr/>
          <p:nvPr/>
        </p:nvCxnSpPr>
        <p:spPr>
          <a:xfrm>
            <a:off x="7961385" y="3987079"/>
            <a:ext cx="842286" cy="7616"/>
          </a:xfrm>
          <a:prstGeom prst="straightConnector1">
            <a:avLst/>
          </a:prstGeom>
          <a:noFill/>
          <a:ln w="9525" cap="flat" cmpd="sng">
            <a:solidFill>
              <a:schemeClr val="lt1"/>
            </a:solidFill>
            <a:prstDash val="solid"/>
            <a:round/>
            <a:headEnd type="none" w="sm" len="sm"/>
            <a:tailEnd type="none" w="sm" len="sm"/>
          </a:ln>
        </p:spPr>
      </p:cxnSp>
      <p:cxnSp>
        <p:nvCxnSpPr>
          <p:cNvPr id="142" name="Google Shape;142;g13b0f9d6599_0_0"/>
          <p:cNvCxnSpPr/>
          <p:nvPr/>
        </p:nvCxnSpPr>
        <p:spPr>
          <a:xfrm rot="10800000" flipH="1">
            <a:off x="6434983" y="3987079"/>
            <a:ext cx="1526402" cy="705293"/>
          </a:xfrm>
          <a:prstGeom prst="straightConnector1">
            <a:avLst/>
          </a:prstGeom>
          <a:noFill/>
          <a:ln w="9525" cap="flat" cmpd="sng">
            <a:solidFill>
              <a:schemeClr val="lt1"/>
            </a:solidFill>
            <a:prstDash val="solid"/>
            <a:round/>
            <a:headEnd type="none" w="sm" len="sm"/>
            <a:tailEnd type="none" w="sm" len="sm"/>
          </a:ln>
        </p:spPr>
      </p:cxnSp>
      <p:cxnSp>
        <p:nvCxnSpPr>
          <p:cNvPr id="143" name="Google Shape;143;g13b0f9d6599_0_0"/>
          <p:cNvCxnSpPr/>
          <p:nvPr/>
        </p:nvCxnSpPr>
        <p:spPr>
          <a:xfrm>
            <a:off x="6563170" y="5940851"/>
            <a:ext cx="1322599" cy="264919"/>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58A36643-1163-7FA6-A502-C667CB9D2515}"/>
              </a:ext>
            </a:extLst>
          </p:cNvPr>
          <p:cNvPicPr>
            <a:picLocks noChangeAspect="1"/>
          </p:cNvPicPr>
          <p:nvPr/>
        </p:nvPicPr>
        <p:blipFill>
          <a:blip r:embed="rId2"/>
          <a:stretch>
            <a:fillRect/>
          </a:stretch>
        </p:blipFill>
        <p:spPr>
          <a:xfrm>
            <a:off x="8862267" y="772770"/>
            <a:ext cx="3329733" cy="4482548"/>
          </a:xfrm>
          <a:prstGeom prst="rect">
            <a:avLst/>
          </a:prstGeom>
        </p:spPr>
      </p:pic>
      <p:pic>
        <p:nvPicPr>
          <p:cNvPr id="7" name="Picture 6" descr="Chart, scatter chart&#10;&#10;Description automatically generated">
            <a:extLst>
              <a:ext uri="{FF2B5EF4-FFF2-40B4-BE49-F238E27FC236}">
                <a16:creationId xmlns:a16="http://schemas.microsoft.com/office/drawing/2014/main" id="{F6B43FC2-F57D-47AB-DDE2-7CE7475B524D}"/>
              </a:ext>
            </a:extLst>
          </p:cNvPr>
          <p:cNvPicPr>
            <a:picLocks noChangeAspect="1"/>
          </p:cNvPicPr>
          <p:nvPr/>
        </p:nvPicPr>
        <p:blipFill>
          <a:blip r:embed="rId3"/>
          <a:stretch>
            <a:fillRect/>
          </a:stretch>
        </p:blipFill>
        <p:spPr>
          <a:xfrm>
            <a:off x="4297067" y="677994"/>
            <a:ext cx="4905718" cy="5681165"/>
          </a:xfrm>
          <a:prstGeom prst="rect">
            <a:avLst/>
          </a:prstGeom>
        </p:spPr>
      </p:pic>
      <p:pic>
        <p:nvPicPr>
          <p:cNvPr id="9" name="Picture 8" descr="Chart&#10;&#10;Description automatically generated">
            <a:extLst>
              <a:ext uri="{FF2B5EF4-FFF2-40B4-BE49-F238E27FC236}">
                <a16:creationId xmlns:a16="http://schemas.microsoft.com/office/drawing/2014/main" id="{D6C4205A-68AB-A4FE-4733-FF9BC30DEFE1}"/>
              </a:ext>
            </a:extLst>
          </p:cNvPr>
          <p:cNvPicPr>
            <a:picLocks noChangeAspect="1"/>
          </p:cNvPicPr>
          <p:nvPr/>
        </p:nvPicPr>
        <p:blipFill rotWithShape="1">
          <a:blip r:embed="rId4"/>
          <a:srcRect b="8673"/>
          <a:stretch/>
        </p:blipFill>
        <p:spPr>
          <a:xfrm>
            <a:off x="242643" y="1332555"/>
            <a:ext cx="4224683" cy="2586656"/>
          </a:xfrm>
          <a:prstGeom prst="rect">
            <a:avLst/>
          </a:prstGeom>
        </p:spPr>
      </p:pic>
      <p:sp>
        <p:nvSpPr>
          <p:cNvPr id="10" name="TextBox 9">
            <a:extLst>
              <a:ext uri="{FF2B5EF4-FFF2-40B4-BE49-F238E27FC236}">
                <a16:creationId xmlns:a16="http://schemas.microsoft.com/office/drawing/2014/main" id="{6E0F1D4A-0F8F-86F8-8C01-8B2C3F494406}"/>
              </a:ext>
            </a:extLst>
          </p:cNvPr>
          <p:cNvSpPr txBox="1"/>
          <p:nvPr/>
        </p:nvSpPr>
        <p:spPr>
          <a:xfrm>
            <a:off x="527437" y="772770"/>
            <a:ext cx="3617784" cy="584775"/>
          </a:xfrm>
          <a:prstGeom prst="rect">
            <a:avLst/>
          </a:prstGeom>
          <a:noFill/>
        </p:spPr>
        <p:txBody>
          <a:bodyPr wrap="square" rtlCol="0">
            <a:spAutoFit/>
          </a:bodyPr>
          <a:lstStyle/>
          <a:p>
            <a:r>
              <a:rPr lang="en-US" sz="3200" dirty="0"/>
              <a:t>GX 339-4</a:t>
            </a:r>
          </a:p>
        </p:txBody>
      </p:sp>
      <p:sp>
        <p:nvSpPr>
          <p:cNvPr id="11" name="TextBox 10">
            <a:extLst>
              <a:ext uri="{FF2B5EF4-FFF2-40B4-BE49-F238E27FC236}">
                <a16:creationId xmlns:a16="http://schemas.microsoft.com/office/drawing/2014/main" id="{F316228B-5FE0-7B3A-472D-2EDB7E048CB6}"/>
              </a:ext>
            </a:extLst>
          </p:cNvPr>
          <p:cNvSpPr txBox="1"/>
          <p:nvPr/>
        </p:nvSpPr>
        <p:spPr>
          <a:xfrm>
            <a:off x="9561443" y="5481155"/>
            <a:ext cx="2254528" cy="369332"/>
          </a:xfrm>
          <a:prstGeom prst="rect">
            <a:avLst/>
          </a:prstGeom>
          <a:noFill/>
        </p:spPr>
        <p:txBody>
          <a:bodyPr wrap="none" rtlCol="0">
            <a:spAutoFit/>
          </a:bodyPr>
          <a:lstStyle/>
          <a:p>
            <a:r>
              <a:rPr lang="en-US" dirty="0"/>
              <a:t>Garcia et al, </a:t>
            </a:r>
            <a:r>
              <a:rPr lang="en-US" dirty="0" err="1"/>
              <a:t>ApJ</a:t>
            </a:r>
            <a:r>
              <a:rPr lang="en-US" dirty="0"/>
              <a:t>, 2019</a:t>
            </a:r>
          </a:p>
        </p:txBody>
      </p:sp>
      <p:pic>
        <p:nvPicPr>
          <p:cNvPr id="13" name="Picture 12" descr="Chart, histogram&#10;&#10;Description automatically generated">
            <a:extLst>
              <a:ext uri="{FF2B5EF4-FFF2-40B4-BE49-F238E27FC236}">
                <a16:creationId xmlns:a16="http://schemas.microsoft.com/office/drawing/2014/main" id="{458CC685-9CD6-43E3-A6F4-D97B02F6BD14}"/>
              </a:ext>
            </a:extLst>
          </p:cNvPr>
          <p:cNvPicPr>
            <a:picLocks noChangeAspect="1"/>
          </p:cNvPicPr>
          <p:nvPr/>
        </p:nvPicPr>
        <p:blipFill>
          <a:blip r:embed="rId5"/>
          <a:stretch>
            <a:fillRect/>
          </a:stretch>
        </p:blipFill>
        <p:spPr>
          <a:xfrm>
            <a:off x="159179" y="4185281"/>
            <a:ext cx="4300606" cy="1665206"/>
          </a:xfrm>
          <a:prstGeom prst="rect">
            <a:avLst/>
          </a:prstGeom>
        </p:spPr>
      </p:pic>
    </p:spTree>
    <p:extLst>
      <p:ext uri="{BB962C8B-B14F-4D97-AF65-F5344CB8AC3E}">
        <p14:creationId xmlns:p14="http://schemas.microsoft.com/office/powerpoint/2010/main" val="2263411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0924-DF90-7F99-AAC2-3464D5301692}"/>
              </a:ext>
            </a:extLst>
          </p:cNvPr>
          <p:cNvSpPr>
            <a:spLocks noGrp="1"/>
          </p:cNvSpPr>
          <p:nvPr>
            <p:ph type="title"/>
          </p:nvPr>
        </p:nvSpPr>
        <p:spPr/>
        <p:txBody>
          <a:bodyPr/>
          <a:lstStyle/>
          <a:p>
            <a:r>
              <a:rPr lang="en-US" dirty="0"/>
              <a:t>Cyclotron lines</a:t>
            </a:r>
          </a:p>
        </p:txBody>
      </p:sp>
      <p:pic>
        <p:nvPicPr>
          <p:cNvPr id="5" name="Picture 4" descr="Graphical user interface, chart&#10;&#10;Description automatically generated">
            <a:extLst>
              <a:ext uri="{FF2B5EF4-FFF2-40B4-BE49-F238E27FC236}">
                <a16:creationId xmlns:a16="http://schemas.microsoft.com/office/drawing/2014/main" id="{E4032162-40B3-2BD3-F559-7AD3FC3C75DF}"/>
              </a:ext>
            </a:extLst>
          </p:cNvPr>
          <p:cNvPicPr>
            <a:picLocks noChangeAspect="1"/>
          </p:cNvPicPr>
          <p:nvPr/>
        </p:nvPicPr>
        <p:blipFill>
          <a:blip r:embed="rId2"/>
          <a:stretch>
            <a:fillRect/>
          </a:stretch>
        </p:blipFill>
        <p:spPr>
          <a:xfrm>
            <a:off x="693554" y="1579178"/>
            <a:ext cx="4581113" cy="4680857"/>
          </a:xfrm>
          <a:prstGeom prst="rect">
            <a:avLst/>
          </a:prstGeom>
        </p:spPr>
      </p:pic>
      <p:pic>
        <p:nvPicPr>
          <p:cNvPr id="7" name="Picture 6" descr="Chart&#10;&#10;Description automatically generated">
            <a:extLst>
              <a:ext uri="{FF2B5EF4-FFF2-40B4-BE49-F238E27FC236}">
                <a16:creationId xmlns:a16="http://schemas.microsoft.com/office/drawing/2014/main" id="{8E41F684-F19E-C586-138C-2F09CFFEF3C8}"/>
              </a:ext>
            </a:extLst>
          </p:cNvPr>
          <p:cNvPicPr>
            <a:picLocks noChangeAspect="1"/>
          </p:cNvPicPr>
          <p:nvPr/>
        </p:nvPicPr>
        <p:blipFill>
          <a:blip r:embed="rId3"/>
          <a:stretch>
            <a:fillRect/>
          </a:stretch>
        </p:blipFill>
        <p:spPr>
          <a:xfrm>
            <a:off x="5844675" y="1717290"/>
            <a:ext cx="5906033" cy="4918529"/>
          </a:xfrm>
          <a:prstGeom prst="rect">
            <a:avLst/>
          </a:prstGeom>
        </p:spPr>
      </p:pic>
      <p:sp>
        <p:nvSpPr>
          <p:cNvPr id="8" name="TextBox 7">
            <a:extLst>
              <a:ext uri="{FF2B5EF4-FFF2-40B4-BE49-F238E27FC236}">
                <a16:creationId xmlns:a16="http://schemas.microsoft.com/office/drawing/2014/main" id="{11B1E505-431B-EF51-6258-4F735E9DF58A}"/>
              </a:ext>
            </a:extLst>
          </p:cNvPr>
          <p:cNvSpPr txBox="1"/>
          <p:nvPr/>
        </p:nvSpPr>
        <p:spPr>
          <a:xfrm>
            <a:off x="5538399" y="6056637"/>
            <a:ext cx="2757871" cy="369332"/>
          </a:xfrm>
          <a:prstGeom prst="rect">
            <a:avLst/>
          </a:prstGeom>
          <a:noFill/>
        </p:spPr>
        <p:txBody>
          <a:bodyPr wrap="none" rtlCol="0">
            <a:spAutoFit/>
          </a:bodyPr>
          <a:lstStyle/>
          <a:p>
            <a:r>
              <a:rPr lang="en-US" dirty="0"/>
              <a:t>Sharma et al, MNRAS, 2022</a:t>
            </a:r>
          </a:p>
        </p:txBody>
      </p:sp>
      <p:sp>
        <p:nvSpPr>
          <p:cNvPr id="10" name="TextBox 9">
            <a:extLst>
              <a:ext uri="{FF2B5EF4-FFF2-40B4-BE49-F238E27FC236}">
                <a16:creationId xmlns:a16="http://schemas.microsoft.com/office/drawing/2014/main" id="{A6801DBA-982E-FD15-BE84-D7F425CAF335}"/>
              </a:ext>
            </a:extLst>
          </p:cNvPr>
          <p:cNvSpPr txBox="1"/>
          <p:nvPr/>
        </p:nvSpPr>
        <p:spPr>
          <a:xfrm>
            <a:off x="7588406" y="1334657"/>
            <a:ext cx="6099716" cy="369332"/>
          </a:xfrm>
          <a:prstGeom prst="rect">
            <a:avLst/>
          </a:prstGeom>
          <a:noFill/>
        </p:spPr>
        <p:txBody>
          <a:bodyPr wrap="square">
            <a:spAutoFit/>
          </a:bodyPr>
          <a:lstStyle/>
          <a:p>
            <a:pPr algn="l"/>
            <a:r>
              <a:rPr lang="en-US" b="0" i="0" u="none" strike="noStrike" dirty="0">
                <a:solidFill>
                  <a:srgbClr val="5D5D5D"/>
                </a:solidFill>
                <a:effectLst/>
                <a:latin typeface="Helvetica Neue" panose="02000503000000020004" pitchFamily="2" charset="0"/>
              </a:rPr>
              <a:t>HMXB GRO J1750-27</a:t>
            </a:r>
          </a:p>
        </p:txBody>
      </p:sp>
      <p:sp>
        <p:nvSpPr>
          <p:cNvPr id="11" name="TextBox 10">
            <a:extLst>
              <a:ext uri="{FF2B5EF4-FFF2-40B4-BE49-F238E27FC236}">
                <a16:creationId xmlns:a16="http://schemas.microsoft.com/office/drawing/2014/main" id="{C17497F3-B3BB-1EDD-F756-7AA03FC7CDC4}"/>
              </a:ext>
            </a:extLst>
          </p:cNvPr>
          <p:cNvSpPr txBox="1"/>
          <p:nvPr/>
        </p:nvSpPr>
        <p:spPr>
          <a:xfrm>
            <a:off x="339244" y="6068416"/>
            <a:ext cx="2159374" cy="369332"/>
          </a:xfrm>
          <a:prstGeom prst="rect">
            <a:avLst/>
          </a:prstGeom>
          <a:noFill/>
        </p:spPr>
        <p:txBody>
          <a:bodyPr wrap="none" rtlCol="0">
            <a:spAutoFit/>
          </a:bodyPr>
          <a:lstStyle/>
          <a:p>
            <a:r>
              <a:rPr lang="en-US" dirty="0"/>
              <a:t>Diez et al, A&amp;A, 2022</a:t>
            </a:r>
          </a:p>
        </p:txBody>
      </p:sp>
      <p:sp>
        <p:nvSpPr>
          <p:cNvPr id="13" name="TextBox 12">
            <a:extLst>
              <a:ext uri="{FF2B5EF4-FFF2-40B4-BE49-F238E27FC236}">
                <a16:creationId xmlns:a16="http://schemas.microsoft.com/office/drawing/2014/main" id="{16490065-0204-A5B6-1792-04265630C49E}"/>
              </a:ext>
            </a:extLst>
          </p:cNvPr>
          <p:cNvSpPr txBox="1"/>
          <p:nvPr/>
        </p:nvSpPr>
        <p:spPr>
          <a:xfrm>
            <a:off x="2448065" y="1394512"/>
            <a:ext cx="6846848" cy="369332"/>
          </a:xfrm>
          <a:prstGeom prst="rect">
            <a:avLst/>
          </a:prstGeom>
          <a:noFill/>
        </p:spPr>
        <p:txBody>
          <a:bodyPr wrap="square">
            <a:spAutoFit/>
          </a:bodyPr>
          <a:lstStyle/>
          <a:p>
            <a:pPr algn="l"/>
            <a:r>
              <a:rPr lang="en-US" b="0" i="0" u="none" strike="noStrike" dirty="0">
                <a:solidFill>
                  <a:srgbClr val="5D5D5D"/>
                </a:solidFill>
                <a:effectLst/>
                <a:latin typeface="Helvetica Neue" panose="02000503000000020004" pitchFamily="2" charset="0"/>
              </a:rPr>
              <a:t>Vela X-1</a:t>
            </a:r>
          </a:p>
        </p:txBody>
      </p:sp>
    </p:spTree>
    <p:extLst>
      <p:ext uri="{BB962C8B-B14F-4D97-AF65-F5344CB8AC3E}">
        <p14:creationId xmlns:p14="http://schemas.microsoft.com/office/powerpoint/2010/main" val="4073205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8F4DC-72FB-AFC2-D15E-CD15FD65449E}"/>
              </a:ext>
            </a:extLst>
          </p:cNvPr>
          <p:cNvSpPr>
            <a:spLocks noGrp="1"/>
          </p:cNvSpPr>
          <p:nvPr>
            <p:ph type="title"/>
          </p:nvPr>
        </p:nvSpPr>
        <p:spPr/>
        <p:txBody>
          <a:bodyPr/>
          <a:lstStyle/>
          <a:p>
            <a:r>
              <a:rPr lang="en-US" dirty="0"/>
              <a:t>Pulsars</a:t>
            </a:r>
          </a:p>
        </p:txBody>
      </p:sp>
      <p:pic>
        <p:nvPicPr>
          <p:cNvPr id="5" name="Picture 4" descr="Chart, histogram&#10;&#10;Description automatically generated">
            <a:extLst>
              <a:ext uri="{FF2B5EF4-FFF2-40B4-BE49-F238E27FC236}">
                <a16:creationId xmlns:a16="http://schemas.microsoft.com/office/drawing/2014/main" id="{B1E2E906-241B-16BA-4017-1FA81AC4DA96}"/>
              </a:ext>
            </a:extLst>
          </p:cNvPr>
          <p:cNvPicPr>
            <a:picLocks noChangeAspect="1"/>
          </p:cNvPicPr>
          <p:nvPr/>
        </p:nvPicPr>
        <p:blipFill>
          <a:blip r:embed="rId2"/>
          <a:stretch>
            <a:fillRect/>
          </a:stretch>
        </p:blipFill>
        <p:spPr>
          <a:xfrm>
            <a:off x="8909394" y="872659"/>
            <a:ext cx="2940563" cy="5675971"/>
          </a:xfrm>
          <a:prstGeom prst="rect">
            <a:avLst/>
          </a:prstGeom>
        </p:spPr>
      </p:pic>
      <p:sp>
        <p:nvSpPr>
          <p:cNvPr id="6" name="TextBox 5">
            <a:extLst>
              <a:ext uri="{FF2B5EF4-FFF2-40B4-BE49-F238E27FC236}">
                <a16:creationId xmlns:a16="http://schemas.microsoft.com/office/drawing/2014/main" id="{6D5F7136-C46D-4E42-B837-15F5AE6BFA3B}"/>
              </a:ext>
            </a:extLst>
          </p:cNvPr>
          <p:cNvSpPr txBox="1"/>
          <p:nvPr/>
        </p:nvSpPr>
        <p:spPr>
          <a:xfrm>
            <a:off x="9806441" y="687993"/>
            <a:ext cx="1146468" cy="369332"/>
          </a:xfrm>
          <a:prstGeom prst="rect">
            <a:avLst/>
          </a:prstGeom>
          <a:noFill/>
        </p:spPr>
        <p:txBody>
          <a:bodyPr wrap="none" rtlCol="0">
            <a:spAutoFit/>
          </a:bodyPr>
          <a:lstStyle/>
          <a:p>
            <a:r>
              <a:rPr lang="en-US" dirty="0"/>
              <a:t>G11.2+0.3</a:t>
            </a:r>
          </a:p>
        </p:txBody>
      </p:sp>
      <p:sp>
        <p:nvSpPr>
          <p:cNvPr id="7" name="TextBox 6">
            <a:extLst>
              <a:ext uri="{FF2B5EF4-FFF2-40B4-BE49-F238E27FC236}">
                <a16:creationId xmlns:a16="http://schemas.microsoft.com/office/drawing/2014/main" id="{4E843DD2-0228-A0EF-77BD-53A784348770}"/>
              </a:ext>
            </a:extLst>
          </p:cNvPr>
          <p:cNvSpPr txBox="1"/>
          <p:nvPr/>
        </p:nvSpPr>
        <p:spPr>
          <a:xfrm>
            <a:off x="9171363" y="6363964"/>
            <a:ext cx="2416624" cy="369332"/>
          </a:xfrm>
          <a:prstGeom prst="rect">
            <a:avLst/>
          </a:prstGeom>
          <a:noFill/>
        </p:spPr>
        <p:txBody>
          <a:bodyPr wrap="none" rtlCol="0">
            <a:spAutoFit/>
          </a:bodyPr>
          <a:lstStyle/>
          <a:p>
            <a:r>
              <a:rPr lang="en-US" dirty="0"/>
              <a:t>Madsen et al, </a:t>
            </a:r>
            <a:r>
              <a:rPr lang="en-US" dirty="0" err="1"/>
              <a:t>ApJ</a:t>
            </a:r>
            <a:r>
              <a:rPr lang="en-US" dirty="0"/>
              <a:t>, 2020</a:t>
            </a:r>
          </a:p>
        </p:txBody>
      </p:sp>
      <p:pic>
        <p:nvPicPr>
          <p:cNvPr id="9" name="Picture 8" descr="Chart, histogram&#10;&#10;Description automatically generated">
            <a:extLst>
              <a:ext uri="{FF2B5EF4-FFF2-40B4-BE49-F238E27FC236}">
                <a16:creationId xmlns:a16="http://schemas.microsoft.com/office/drawing/2014/main" id="{8A72686C-6D41-D6CD-4040-D43EE46534A3}"/>
              </a:ext>
            </a:extLst>
          </p:cNvPr>
          <p:cNvPicPr>
            <a:picLocks noChangeAspect="1"/>
          </p:cNvPicPr>
          <p:nvPr/>
        </p:nvPicPr>
        <p:blipFill>
          <a:blip r:embed="rId3"/>
          <a:stretch>
            <a:fillRect/>
          </a:stretch>
        </p:blipFill>
        <p:spPr>
          <a:xfrm>
            <a:off x="251573" y="1949468"/>
            <a:ext cx="4603373" cy="3265774"/>
          </a:xfrm>
          <a:prstGeom prst="rect">
            <a:avLst/>
          </a:prstGeom>
        </p:spPr>
      </p:pic>
      <p:sp>
        <p:nvSpPr>
          <p:cNvPr id="10" name="TextBox 9">
            <a:extLst>
              <a:ext uri="{FF2B5EF4-FFF2-40B4-BE49-F238E27FC236}">
                <a16:creationId xmlns:a16="http://schemas.microsoft.com/office/drawing/2014/main" id="{9ABFA3CA-07BC-33A9-0F1B-3E1D46283ED6}"/>
              </a:ext>
            </a:extLst>
          </p:cNvPr>
          <p:cNvSpPr txBox="1"/>
          <p:nvPr/>
        </p:nvSpPr>
        <p:spPr>
          <a:xfrm>
            <a:off x="1970382" y="1506022"/>
            <a:ext cx="954620" cy="369332"/>
          </a:xfrm>
          <a:prstGeom prst="rect">
            <a:avLst/>
          </a:prstGeom>
          <a:noFill/>
        </p:spPr>
        <p:txBody>
          <a:bodyPr wrap="none" rtlCol="0">
            <a:spAutoFit/>
          </a:bodyPr>
          <a:lstStyle/>
          <a:p>
            <a:r>
              <a:rPr lang="en-US" dirty="0"/>
              <a:t>LMC X-4</a:t>
            </a:r>
          </a:p>
        </p:txBody>
      </p:sp>
      <p:sp>
        <p:nvSpPr>
          <p:cNvPr id="11" name="TextBox 10">
            <a:extLst>
              <a:ext uri="{FF2B5EF4-FFF2-40B4-BE49-F238E27FC236}">
                <a16:creationId xmlns:a16="http://schemas.microsoft.com/office/drawing/2014/main" id="{1D3ADA2F-3450-ACE2-D957-537C8A572E9C}"/>
              </a:ext>
            </a:extLst>
          </p:cNvPr>
          <p:cNvSpPr txBox="1"/>
          <p:nvPr/>
        </p:nvSpPr>
        <p:spPr>
          <a:xfrm>
            <a:off x="1081668" y="5432193"/>
            <a:ext cx="2732049" cy="369332"/>
          </a:xfrm>
          <a:prstGeom prst="rect">
            <a:avLst/>
          </a:prstGeom>
          <a:noFill/>
        </p:spPr>
        <p:txBody>
          <a:bodyPr wrap="square" rtlCol="0">
            <a:spAutoFit/>
          </a:bodyPr>
          <a:lstStyle/>
          <a:p>
            <a:r>
              <a:rPr lang="en-US" dirty="0"/>
              <a:t>McKinley et al, </a:t>
            </a:r>
            <a:r>
              <a:rPr lang="en-US" dirty="0" err="1"/>
              <a:t>ApJ</a:t>
            </a:r>
            <a:r>
              <a:rPr lang="en-US" dirty="0"/>
              <a:t>, 2019</a:t>
            </a:r>
          </a:p>
        </p:txBody>
      </p:sp>
      <p:pic>
        <p:nvPicPr>
          <p:cNvPr id="13" name="Picture 12" descr="Chart, line chart&#10;&#10;Description automatically generated">
            <a:extLst>
              <a:ext uri="{FF2B5EF4-FFF2-40B4-BE49-F238E27FC236}">
                <a16:creationId xmlns:a16="http://schemas.microsoft.com/office/drawing/2014/main" id="{CBF01549-E363-A9DD-81BA-843190E75945}"/>
              </a:ext>
            </a:extLst>
          </p:cNvPr>
          <p:cNvPicPr>
            <a:picLocks noChangeAspect="1"/>
          </p:cNvPicPr>
          <p:nvPr/>
        </p:nvPicPr>
        <p:blipFill>
          <a:blip r:embed="rId4"/>
          <a:stretch>
            <a:fillRect/>
          </a:stretch>
        </p:blipFill>
        <p:spPr>
          <a:xfrm>
            <a:off x="5043910" y="1928900"/>
            <a:ext cx="3676519" cy="3563487"/>
          </a:xfrm>
          <a:prstGeom prst="rect">
            <a:avLst/>
          </a:prstGeom>
        </p:spPr>
      </p:pic>
      <p:sp>
        <p:nvSpPr>
          <p:cNvPr id="14" name="TextBox 13">
            <a:extLst>
              <a:ext uri="{FF2B5EF4-FFF2-40B4-BE49-F238E27FC236}">
                <a16:creationId xmlns:a16="http://schemas.microsoft.com/office/drawing/2014/main" id="{5CB2CA41-9CD2-4D99-8525-F3C8AF1292B0}"/>
              </a:ext>
            </a:extLst>
          </p:cNvPr>
          <p:cNvSpPr txBox="1"/>
          <p:nvPr/>
        </p:nvSpPr>
        <p:spPr>
          <a:xfrm>
            <a:off x="6096000" y="1484327"/>
            <a:ext cx="2631688" cy="369332"/>
          </a:xfrm>
          <a:prstGeom prst="rect">
            <a:avLst/>
          </a:prstGeom>
          <a:noFill/>
        </p:spPr>
        <p:txBody>
          <a:bodyPr wrap="square" rtlCol="0">
            <a:spAutoFit/>
          </a:bodyPr>
          <a:lstStyle/>
          <a:p>
            <a:r>
              <a:rPr lang="en-US" dirty="0"/>
              <a:t>ULX M82 X-2</a:t>
            </a:r>
          </a:p>
        </p:txBody>
      </p:sp>
      <p:sp>
        <p:nvSpPr>
          <p:cNvPr id="15" name="TextBox 14">
            <a:extLst>
              <a:ext uri="{FF2B5EF4-FFF2-40B4-BE49-F238E27FC236}">
                <a16:creationId xmlns:a16="http://schemas.microsoft.com/office/drawing/2014/main" id="{B5590E74-0D27-8C56-844E-977E7AD3EEBE}"/>
              </a:ext>
            </a:extLst>
          </p:cNvPr>
          <p:cNvSpPr txBox="1"/>
          <p:nvPr/>
        </p:nvSpPr>
        <p:spPr>
          <a:xfrm>
            <a:off x="5806068" y="5616859"/>
            <a:ext cx="2732049" cy="369332"/>
          </a:xfrm>
          <a:prstGeom prst="rect">
            <a:avLst/>
          </a:prstGeom>
          <a:noFill/>
        </p:spPr>
        <p:txBody>
          <a:bodyPr wrap="square" rtlCol="0">
            <a:spAutoFit/>
          </a:bodyPr>
          <a:lstStyle/>
          <a:p>
            <a:r>
              <a:rPr lang="en-US" dirty="0" err="1"/>
              <a:t>Bachetti</a:t>
            </a:r>
            <a:r>
              <a:rPr lang="en-US" dirty="0"/>
              <a:t> et al, </a:t>
            </a:r>
            <a:r>
              <a:rPr lang="en-US" dirty="0" err="1"/>
              <a:t>ApJ</a:t>
            </a:r>
            <a:r>
              <a:rPr lang="en-US" dirty="0"/>
              <a:t>, 2020</a:t>
            </a:r>
          </a:p>
        </p:txBody>
      </p:sp>
    </p:spTree>
    <p:extLst>
      <p:ext uri="{BB962C8B-B14F-4D97-AF65-F5344CB8AC3E}">
        <p14:creationId xmlns:p14="http://schemas.microsoft.com/office/powerpoint/2010/main" val="3848547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9F423-04B4-B76C-535D-D37D803E4BF2}"/>
              </a:ext>
            </a:extLst>
          </p:cNvPr>
          <p:cNvSpPr>
            <a:spLocks noGrp="1"/>
          </p:cNvSpPr>
          <p:nvPr>
            <p:ph type="title"/>
          </p:nvPr>
        </p:nvSpPr>
        <p:spPr/>
        <p:txBody>
          <a:bodyPr/>
          <a:lstStyle/>
          <a:p>
            <a:r>
              <a:rPr lang="en-US" dirty="0"/>
              <a:t>Cross-calibration with other observatories</a:t>
            </a:r>
          </a:p>
        </p:txBody>
      </p:sp>
      <p:sp>
        <p:nvSpPr>
          <p:cNvPr id="3" name="Content Placeholder 2">
            <a:extLst>
              <a:ext uri="{FF2B5EF4-FFF2-40B4-BE49-F238E27FC236}">
                <a16:creationId xmlns:a16="http://schemas.microsoft.com/office/drawing/2014/main" id="{E10A2506-22B1-051F-7DD5-069356BA0842}"/>
              </a:ext>
            </a:extLst>
          </p:cNvPr>
          <p:cNvSpPr>
            <a:spLocks noGrp="1"/>
          </p:cNvSpPr>
          <p:nvPr>
            <p:ph idx="1"/>
          </p:nvPr>
        </p:nvSpPr>
        <p:spPr>
          <a:xfrm>
            <a:off x="738809" y="1371956"/>
            <a:ext cx="6685722" cy="1570027"/>
          </a:xfrm>
        </p:spPr>
        <p:txBody>
          <a:bodyPr/>
          <a:lstStyle/>
          <a:p>
            <a:r>
              <a:rPr lang="en-US" dirty="0"/>
              <a:t>Resources: International Consortium for High Energy Calibration (IACHEC) </a:t>
            </a:r>
            <a:r>
              <a:rPr lang="en-US" dirty="0">
                <a:hlinkClick r:id="rId2"/>
              </a:rPr>
              <a:t>https://</a:t>
            </a:r>
            <a:r>
              <a:rPr lang="en-US" dirty="0" err="1">
                <a:hlinkClick r:id="rId2"/>
              </a:rPr>
              <a:t>iachec.org</a:t>
            </a:r>
            <a:endParaRPr lang="en-US" dirty="0"/>
          </a:p>
        </p:txBody>
      </p:sp>
      <p:pic>
        <p:nvPicPr>
          <p:cNvPr id="5" name="Picture 4" descr="Text, application&#10;&#10;Description automatically generated with medium confidence">
            <a:extLst>
              <a:ext uri="{FF2B5EF4-FFF2-40B4-BE49-F238E27FC236}">
                <a16:creationId xmlns:a16="http://schemas.microsoft.com/office/drawing/2014/main" id="{083CD446-3B43-5E02-E0C3-BBFB923188AA}"/>
              </a:ext>
            </a:extLst>
          </p:cNvPr>
          <p:cNvPicPr>
            <a:picLocks noChangeAspect="1"/>
          </p:cNvPicPr>
          <p:nvPr/>
        </p:nvPicPr>
        <p:blipFill>
          <a:blip r:embed="rId3"/>
          <a:stretch>
            <a:fillRect/>
          </a:stretch>
        </p:blipFill>
        <p:spPr>
          <a:xfrm>
            <a:off x="6994663" y="1371956"/>
            <a:ext cx="5021746" cy="3169121"/>
          </a:xfrm>
          <a:prstGeom prst="rect">
            <a:avLst/>
          </a:prstGeom>
        </p:spPr>
      </p:pic>
      <p:pic>
        <p:nvPicPr>
          <p:cNvPr id="7" name="Picture 6" descr="Diagram, calendar&#10;&#10;Description automatically generated">
            <a:extLst>
              <a:ext uri="{FF2B5EF4-FFF2-40B4-BE49-F238E27FC236}">
                <a16:creationId xmlns:a16="http://schemas.microsoft.com/office/drawing/2014/main" id="{EC177FF1-730D-3D19-EE28-20475E9C6B59}"/>
              </a:ext>
            </a:extLst>
          </p:cNvPr>
          <p:cNvPicPr>
            <a:picLocks noChangeAspect="1"/>
          </p:cNvPicPr>
          <p:nvPr/>
        </p:nvPicPr>
        <p:blipFill>
          <a:blip r:embed="rId4"/>
          <a:stretch>
            <a:fillRect/>
          </a:stretch>
        </p:blipFill>
        <p:spPr>
          <a:xfrm>
            <a:off x="636227" y="2631574"/>
            <a:ext cx="5904427" cy="3819006"/>
          </a:xfrm>
          <a:prstGeom prst="rect">
            <a:avLst/>
          </a:prstGeom>
        </p:spPr>
      </p:pic>
      <p:pic>
        <p:nvPicPr>
          <p:cNvPr id="9" name="Picture 8" descr="Table&#10;&#10;Description automatically generated">
            <a:extLst>
              <a:ext uri="{FF2B5EF4-FFF2-40B4-BE49-F238E27FC236}">
                <a16:creationId xmlns:a16="http://schemas.microsoft.com/office/drawing/2014/main" id="{249B130D-745B-6214-EB95-A117224EB21A}"/>
              </a:ext>
            </a:extLst>
          </p:cNvPr>
          <p:cNvPicPr>
            <a:picLocks noChangeAspect="1"/>
          </p:cNvPicPr>
          <p:nvPr/>
        </p:nvPicPr>
        <p:blipFill>
          <a:blip r:embed="rId5"/>
          <a:stretch>
            <a:fillRect/>
          </a:stretch>
        </p:blipFill>
        <p:spPr>
          <a:xfrm>
            <a:off x="6716367" y="4818287"/>
            <a:ext cx="5197337" cy="1335513"/>
          </a:xfrm>
          <a:prstGeom prst="rect">
            <a:avLst/>
          </a:prstGeom>
        </p:spPr>
      </p:pic>
    </p:spTree>
    <p:extLst>
      <p:ext uri="{BB962C8B-B14F-4D97-AF65-F5344CB8AC3E}">
        <p14:creationId xmlns:p14="http://schemas.microsoft.com/office/powerpoint/2010/main" val="1610882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3E1E-96C4-2140-8C36-3EAC5C98B933}"/>
              </a:ext>
            </a:extLst>
          </p:cNvPr>
          <p:cNvSpPr>
            <a:spLocks noGrp="1"/>
          </p:cNvSpPr>
          <p:nvPr>
            <p:ph type="title"/>
          </p:nvPr>
        </p:nvSpPr>
        <p:spPr/>
        <p:txBody>
          <a:bodyPr/>
          <a:lstStyle/>
          <a:p>
            <a:r>
              <a:rPr lang="en-US" dirty="0"/>
              <a:t>Bright Sources</a:t>
            </a:r>
          </a:p>
        </p:txBody>
      </p:sp>
      <p:cxnSp>
        <p:nvCxnSpPr>
          <p:cNvPr id="7" name="Straight Arrow Connector 6">
            <a:extLst>
              <a:ext uri="{FF2B5EF4-FFF2-40B4-BE49-F238E27FC236}">
                <a16:creationId xmlns:a16="http://schemas.microsoft.com/office/drawing/2014/main" id="{E9E3306A-6B45-3647-B905-25F000B40C0F}"/>
              </a:ext>
            </a:extLst>
          </p:cNvPr>
          <p:cNvCxnSpPr>
            <a:cxnSpLocks/>
          </p:cNvCxnSpPr>
          <p:nvPr/>
        </p:nvCxnSpPr>
        <p:spPr>
          <a:xfrm flipV="1">
            <a:off x="2438400" y="1810872"/>
            <a:ext cx="0" cy="38637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699F910-C611-6544-BF64-7B072A6C6E0C}"/>
              </a:ext>
            </a:extLst>
          </p:cNvPr>
          <p:cNvCxnSpPr>
            <a:cxnSpLocks/>
          </p:cNvCxnSpPr>
          <p:nvPr/>
        </p:nvCxnSpPr>
        <p:spPr>
          <a:xfrm>
            <a:off x="2438400" y="5674659"/>
            <a:ext cx="498437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D412FE0-58E1-BC44-84E0-1C6F04351B31}"/>
              </a:ext>
            </a:extLst>
          </p:cNvPr>
          <p:cNvSpPr txBox="1"/>
          <p:nvPr/>
        </p:nvSpPr>
        <p:spPr>
          <a:xfrm>
            <a:off x="1703294" y="3498007"/>
            <a:ext cx="447558" cy="369332"/>
          </a:xfrm>
          <a:prstGeom prst="rect">
            <a:avLst/>
          </a:prstGeom>
          <a:noFill/>
        </p:spPr>
        <p:txBody>
          <a:bodyPr wrap="none" rtlCol="0">
            <a:spAutoFit/>
          </a:bodyPr>
          <a:lstStyle/>
          <a:p>
            <a:r>
              <a:rPr lang="en-US" dirty="0"/>
              <a:t>N</a:t>
            </a:r>
            <a:r>
              <a:rPr lang="en-US" baseline="-25000" dirty="0"/>
              <a:t>H</a:t>
            </a:r>
          </a:p>
        </p:txBody>
      </p:sp>
      <p:sp>
        <p:nvSpPr>
          <p:cNvPr id="14" name="TextBox 13">
            <a:extLst>
              <a:ext uri="{FF2B5EF4-FFF2-40B4-BE49-F238E27FC236}">
                <a16:creationId xmlns:a16="http://schemas.microsoft.com/office/drawing/2014/main" id="{F3E957CE-ED4A-DF4F-82FA-CE8E7EAB2420}"/>
              </a:ext>
            </a:extLst>
          </p:cNvPr>
          <p:cNvSpPr txBox="1"/>
          <p:nvPr/>
        </p:nvSpPr>
        <p:spPr>
          <a:xfrm>
            <a:off x="4222377" y="5844988"/>
            <a:ext cx="1152880" cy="369332"/>
          </a:xfrm>
          <a:prstGeom prst="rect">
            <a:avLst/>
          </a:prstGeom>
          <a:noFill/>
        </p:spPr>
        <p:txBody>
          <a:bodyPr wrap="none" rtlCol="0">
            <a:spAutoFit/>
          </a:bodyPr>
          <a:lstStyle/>
          <a:p>
            <a:r>
              <a:rPr lang="en-US" dirty="0"/>
              <a:t>Countrate</a:t>
            </a:r>
          </a:p>
        </p:txBody>
      </p:sp>
      <p:sp>
        <p:nvSpPr>
          <p:cNvPr id="15" name="TextBox 14">
            <a:extLst>
              <a:ext uri="{FF2B5EF4-FFF2-40B4-BE49-F238E27FC236}">
                <a16:creationId xmlns:a16="http://schemas.microsoft.com/office/drawing/2014/main" id="{ED416B27-3FB4-AC42-BEDB-E794231718CF}"/>
              </a:ext>
            </a:extLst>
          </p:cNvPr>
          <p:cNvSpPr txBox="1"/>
          <p:nvPr/>
        </p:nvSpPr>
        <p:spPr>
          <a:xfrm>
            <a:off x="2581836" y="5185143"/>
            <a:ext cx="879664" cy="369332"/>
          </a:xfrm>
          <a:prstGeom prst="rect">
            <a:avLst/>
          </a:prstGeom>
          <a:noFill/>
        </p:spPr>
        <p:txBody>
          <a:bodyPr wrap="none" rtlCol="0">
            <a:spAutoFit/>
          </a:bodyPr>
          <a:lstStyle/>
          <a:p>
            <a:r>
              <a:rPr lang="en-US" dirty="0">
                <a:solidFill>
                  <a:srgbClr val="92D050"/>
                </a:solidFill>
              </a:rPr>
              <a:t>Her X-1</a:t>
            </a:r>
          </a:p>
        </p:txBody>
      </p:sp>
      <p:sp>
        <p:nvSpPr>
          <p:cNvPr id="16" name="TextBox 15">
            <a:extLst>
              <a:ext uri="{FF2B5EF4-FFF2-40B4-BE49-F238E27FC236}">
                <a16:creationId xmlns:a16="http://schemas.microsoft.com/office/drawing/2014/main" id="{DC788B28-1694-C54A-8BFB-4B3A8FB2A377}"/>
              </a:ext>
            </a:extLst>
          </p:cNvPr>
          <p:cNvSpPr txBox="1"/>
          <p:nvPr/>
        </p:nvSpPr>
        <p:spPr>
          <a:xfrm>
            <a:off x="6284259" y="4903694"/>
            <a:ext cx="1702517" cy="369332"/>
          </a:xfrm>
          <a:prstGeom prst="rect">
            <a:avLst/>
          </a:prstGeom>
          <a:noFill/>
        </p:spPr>
        <p:txBody>
          <a:bodyPr wrap="none" rtlCol="0">
            <a:spAutoFit/>
          </a:bodyPr>
          <a:lstStyle/>
          <a:p>
            <a:r>
              <a:rPr lang="en-US" dirty="0">
                <a:solidFill>
                  <a:srgbClr val="FFC000"/>
                </a:solidFill>
              </a:rPr>
              <a:t>MAXI J1820-070</a:t>
            </a:r>
          </a:p>
        </p:txBody>
      </p:sp>
      <p:sp>
        <p:nvSpPr>
          <p:cNvPr id="17" name="Rectangle 16">
            <a:extLst>
              <a:ext uri="{FF2B5EF4-FFF2-40B4-BE49-F238E27FC236}">
                <a16:creationId xmlns:a16="http://schemas.microsoft.com/office/drawing/2014/main" id="{8F79BEB2-17E8-1249-8045-F92D6196778D}"/>
              </a:ext>
            </a:extLst>
          </p:cNvPr>
          <p:cNvSpPr/>
          <p:nvPr/>
        </p:nvSpPr>
        <p:spPr>
          <a:xfrm>
            <a:off x="6159315" y="3086539"/>
            <a:ext cx="1540806" cy="369332"/>
          </a:xfrm>
          <a:prstGeom prst="rect">
            <a:avLst/>
          </a:prstGeom>
        </p:spPr>
        <p:txBody>
          <a:bodyPr wrap="none">
            <a:spAutoFit/>
          </a:bodyPr>
          <a:lstStyle/>
          <a:p>
            <a:pPr defTabSz="914400">
              <a:defRPr/>
            </a:pPr>
            <a:r>
              <a:rPr lang="en-US" dirty="0">
                <a:solidFill>
                  <a:srgbClr val="FF0000"/>
                </a:solidFill>
              </a:rPr>
              <a:t>GRS 1915+105</a:t>
            </a:r>
          </a:p>
        </p:txBody>
      </p:sp>
      <p:sp>
        <p:nvSpPr>
          <p:cNvPr id="18" name="Rectangle 17">
            <a:extLst>
              <a:ext uri="{FF2B5EF4-FFF2-40B4-BE49-F238E27FC236}">
                <a16:creationId xmlns:a16="http://schemas.microsoft.com/office/drawing/2014/main" id="{1825E969-0F11-FB45-9BC1-E2570E4E893F}"/>
              </a:ext>
            </a:extLst>
          </p:cNvPr>
          <p:cNvSpPr/>
          <p:nvPr/>
        </p:nvSpPr>
        <p:spPr>
          <a:xfrm>
            <a:off x="2438400" y="2040349"/>
            <a:ext cx="1516569" cy="369332"/>
          </a:xfrm>
          <a:prstGeom prst="rect">
            <a:avLst/>
          </a:prstGeom>
        </p:spPr>
        <p:txBody>
          <a:bodyPr wrap="none">
            <a:spAutoFit/>
          </a:bodyPr>
          <a:lstStyle/>
          <a:p>
            <a:pPr lvl="0" defTabSz="914400">
              <a:defRPr/>
            </a:pPr>
            <a:r>
              <a:rPr lang="en-US" dirty="0">
                <a:solidFill>
                  <a:srgbClr val="FF0000"/>
                </a:solidFill>
              </a:rPr>
              <a:t>J1658d2-4242</a:t>
            </a:r>
          </a:p>
        </p:txBody>
      </p:sp>
      <p:sp>
        <p:nvSpPr>
          <p:cNvPr id="19" name="Rectangle 18">
            <a:extLst>
              <a:ext uri="{FF2B5EF4-FFF2-40B4-BE49-F238E27FC236}">
                <a16:creationId xmlns:a16="http://schemas.microsoft.com/office/drawing/2014/main" id="{108537EF-A0F9-F147-8FAD-1A2F8207AE12}"/>
              </a:ext>
            </a:extLst>
          </p:cNvPr>
          <p:cNvSpPr/>
          <p:nvPr/>
        </p:nvSpPr>
        <p:spPr>
          <a:xfrm>
            <a:off x="4160185" y="3033665"/>
            <a:ext cx="1540806" cy="369332"/>
          </a:xfrm>
          <a:prstGeom prst="rect">
            <a:avLst/>
          </a:prstGeom>
        </p:spPr>
        <p:txBody>
          <a:bodyPr wrap="none">
            <a:spAutoFit/>
          </a:bodyPr>
          <a:lstStyle/>
          <a:p>
            <a:pPr defTabSz="914400">
              <a:defRPr/>
            </a:pPr>
            <a:r>
              <a:rPr lang="en-US" dirty="0">
                <a:solidFill>
                  <a:srgbClr val="FFC000"/>
                </a:solidFill>
              </a:rPr>
              <a:t>GRS 1915+105</a:t>
            </a:r>
          </a:p>
        </p:txBody>
      </p:sp>
      <p:sp>
        <p:nvSpPr>
          <p:cNvPr id="20" name="Rectangle 19">
            <a:extLst>
              <a:ext uri="{FF2B5EF4-FFF2-40B4-BE49-F238E27FC236}">
                <a16:creationId xmlns:a16="http://schemas.microsoft.com/office/drawing/2014/main" id="{5A204428-BE7E-7F4E-92D8-718522FC1397}"/>
              </a:ext>
            </a:extLst>
          </p:cNvPr>
          <p:cNvSpPr/>
          <p:nvPr/>
        </p:nvSpPr>
        <p:spPr>
          <a:xfrm>
            <a:off x="4160185" y="2394503"/>
            <a:ext cx="1516569" cy="369332"/>
          </a:xfrm>
          <a:prstGeom prst="rect">
            <a:avLst/>
          </a:prstGeom>
        </p:spPr>
        <p:txBody>
          <a:bodyPr wrap="none">
            <a:spAutoFit/>
          </a:bodyPr>
          <a:lstStyle/>
          <a:p>
            <a:pPr defTabSz="914400">
              <a:defRPr/>
            </a:pPr>
            <a:r>
              <a:rPr lang="en-US" dirty="0">
                <a:solidFill>
                  <a:srgbClr val="FFC000"/>
                </a:solidFill>
              </a:rPr>
              <a:t>GRO J1744-28</a:t>
            </a:r>
          </a:p>
        </p:txBody>
      </p:sp>
      <p:sp>
        <p:nvSpPr>
          <p:cNvPr id="21" name="Rectangle 20">
            <a:extLst>
              <a:ext uri="{FF2B5EF4-FFF2-40B4-BE49-F238E27FC236}">
                <a16:creationId xmlns:a16="http://schemas.microsoft.com/office/drawing/2014/main" id="{AF25AB2C-0638-A44B-83F7-716B9C702550}"/>
              </a:ext>
            </a:extLst>
          </p:cNvPr>
          <p:cNvSpPr/>
          <p:nvPr/>
        </p:nvSpPr>
        <p:spPr>
          <a:xfrm>
            <a:off x="4198743" y="3286432"/>
            <a:ext cx="898772" cy="369332"/>
          </a:xfrm>
          <a:prstGeom prst="rect">
            <a:avLst/>
          </a:prstGeom>
        </p:spPr>
        <p:txBody>
          <a:bodyPr wrap="none">
            <a:spAutoFit/>
          </a:bodyPr>
          <a:lstStyle/>
          <a:p>
            <a:pPr defTabSz="914400">
              <a:defRPr/>
            </a:pPr>
            <a:r>
              <a:rPr lang="en-US" dirty="0">
                <a:solidFill>
                  <a:srgbClr val="92D050"/>
                </a:solidFill>
              </a:rPr>
              <a:t>GX13+1</a:t>
            </a:r>
          </a:p>
        </p:txBody>
      </p:sp>
      <p:sp>
        <p:nvSpPr>
          <p:cNvPr id="22" name="Rectangle 21">
            <a:extLst>
              <a:ext uri="{FF2B5EF4-FFF2-40B4-BE49-F238E27FC236}">
                <a16:creationId xmlns:a16="http://schemas.microsoft.com/office/drawing/2014/main" id="{FF8838E6-6933-F241-8D5E-67E252162E82}"/>
              </a:ext>
            </a:extLst>
          </p:cNvPr>
          <p:cNvSpPr/>
          <p:nvPr/>
        </p:nvSpPr>
        <p:spPr>
          <a:xfrm>
            <a:off x="4058490" y="4919845"/>
            <a:ext cx="1744195" cy="369332"/>
          </a:xfrm>
          <a:prstGeom prst="rect">
            <a:avLst/>
          </a:prstGeom>
        </p:spPr>
        <p:txBody>
          <a:bodyPr wrap="none">
            <a:spAutoFit/>
          </a:bodyPr>
          <a:lstStyle/>
          <a:p>
            <a:pPr lvl="0" defTabSz="914400">
              <a:defRPr/>
            </a:pPr>
            <a:r>
              <a:rPr lang="en-US" dirty="0">
                <a:solidFill>
                  <a:srgbClr val="92D050"/>
                </a:solidFill>
              </a:rPr>
              <a:t>MAXI J1820+070</a:t>
            </a:r>
          </a:p>
        </p:txBody>
      </p:sp>
      <p:pic>
        <p:nvPicPr>
          <p:cNvPr id="23" name="Picture 1" descr="do to/rnodel &#10;0.5 &#10;Energy {kev) &#10;10 ">
            <a:extLst>
              <a:ext uri="{FF2B5EF4-FFF2-40B4-BE49-F238E27FC236}">
                <a16:creationId xmlns:a16="http://schemas.microsoft.com/office/drawing/2014/main" id="{DC0A01E9-EA2C-5544-9634-640BB74DDC9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89895" y="4344352"/>
            <a:ext cx="2815590" cy="21516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 descr="data and folded model &#10;Energy (keV) &#10;4_Apr-201E 14:15 ">
            <a:extLst>
              <a:ext uri="{FF2B5EF4-FFF2-40B4-BE49-F238E27FC236}">
                <a16:creationId xmlns:a16="http://schemas.microsoft.com/office/drawing/2014/main" id="{F7902C59-81FA-0B4C-806E-1B0EB6FA95F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89895" y="1911937"/>
            <a:ext cx="2835178" cy="216807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ato/ model &#10;Energy (kev) &#10;3-Apr-2018 21:57 ">
            <a:extLst>
              <a:ext uri="{FF2B5EF4-FFF2-40B4-BE49-F238E27FC236}">
                <a16:creationId xmlns:a16="http://schemas.microsoft.com/office/drawing/2014/main" id="{DBB50A44-51AB-A245-BF3A-9C0901DD0E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4242" y="160039"/>
            <a:ext cx="3300336" cy="251809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5977BA5F-D1CB-B445-B486-08A1F5F3D6FB}"/>
              </a:ext>
            </a:extLst>
          </p:cNvPr>
          <p:cNvCxnSpPr>
            <a:stCxn id="18" idx="0"/>
          </p:cNvCxnSpPr>
          <p:nvPr/>
        </p:nvCxnSpPr>
        <p:spPr>
          <a:xfrm flipV="1">
            <a:off x="3196685" y="1371600"/>
            <a:ext cx="2381155" cy="668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AB05C9D-423E-3F43-AD8A-DE0A22F37F56}"/>
              </a:ext>
            </a:extLst>
          </p:cNvPr>
          <p:cNvCxnSpPr>
            <a:stCxn id="17" idx="3"/>
            <a:endCxn id="24" idx="1"/>
          </p:cNvCxnSpPr>
          <p:nvPr/>
        </p:nvCxnSpPr>
        <p:spPr>
          <a:xfrm flipV="1">
            <a:off x="7700121" y="2995976"/>
            <a:ext cx="1389774" cy="275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F1211C8-B4AE-3B4A-A9A8-4C743E033600}"/>
              </a:ext>
            </a:extLst>
          </p:cNvPr>
          <p:cNvCxnSpPr>
            <a:cxnSpLocks/>
            <a:stCxn id="16" idx="3"/>
            <a:endCxn id="23" idx="1"/>
          </p:cNvCxnSpPr>
          <p:nvPr/>
        </p:nvCxnSpPr>
        <p:spPr>
          <a:xfrm>
            <a:off x="7986776" y="5088360"/>
            <a:ext cx="1103119" cy="331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611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1600249" y="2851412"/>
            <a:ext cx="871113" cy="2916726"/>
          </a:xfrm>
          <a:custGeom>
            <a:avLst/>
            <a:gdLst>
              <a:gd name="connsiteX0" fmla="*/ 0 w 851026"/>
              <a:gd name="connsiteY0" fmla="*/ 1964602 h 1964602"/>
              <a:gd name="connsiteX1" fmla="*/ 267077 w 851026"/>
              <a:gd name="connsiteY1" fmla="*/ 0 h 1964602"/>
              <a:gd name="connsiteX2" fmla="*/ 851026 w 851026"/>
              <a:gd name="connsiteY2" fmla="*/ 0 h 1964602"/>
              <a:gd name="connsiteX3" fmla="*/ 583949 w 851026"/>
              <a:gd name="connsiteY3" fmla="*/ 1964602 h 1964602"/>
              <a:gd name="connsiteX4" fmla="*/ 0 w 851026"/>
              <a:gd name="connsiteY4" fmla="*/ 1964602 h 1964602"/>
              <a:gd name="connsiteX0" fmla="*/ 46968 w 897994"/>
              <a:gd name="connsiteY0" fmla="*/ 1964602 h 1964602"/>
              <a:gd name="connsiteX1" fmla="*/ 10754 w 897994"/>
              <a:gd name="connsiteY1" fmla="*/ 823866 h 1964602"/>
              <a:gd name="connsiteX2" fmla="*/ 314045 w 897994"/>
              <a:gd name="connsiteY2" fmla="*/ 0 h 1964602"/>
              <a:gd name="connsiteX3" fmla="*/ 897994 w 897994"/>
              <a:gd name="connsiteY3" fmla="*/ 0 h 1964602"/>
              <a:gd name="connsiteX4" fmla="*/ 630917 w 897994"/>
              <a:gd name="connsiteY4" fmla="*/ 1964602 h 1964602"/>
              <a:gd name="connsiteX5" fmla="*/ 46968 w 897994"/>
              <a:gd name="connsiteY5" fmla="*/ 1964602 h 1964602"/>
              <a:gd name="connsiteX0" fmla="*/ 46968 w 897994"/>
              <a:gd name="connsiteY0" fmla="*/ 1964602 h 1964602"/>
              <a:gd name="connsiteX1" fmla="*/ 10754 w 897994"/>
              <a:gd name="connsiteY1" fmla="*/ 823866 h 1964602"/>
              <a:gd name="connsiteX2" fmla="*/ 314045 w 897994"/>
              <a:gd name="connsiteY2" fmla="*/ 0 h 1964602"/>
              <a:gd name="connsiteX3" fmla="*/ 897994 w 897994"/>
              <a:gd name="connsiteY3" fmla="*/ 0 h 1964602"/>
              <a:gd name="connsiteX4" fmla="*/ 508695 w 897994"/>
              <a:gd name="connsiteY4" fmla="*/ 878187 h 1964602"/>
              <a:gd name="connsiteX5" fmla="*/ 630917 w 897994"/>
              <a:gd name="connsiteY5" fmla="*/ 1964602 h 1964602"/>
              <a:gd name="connsiteX6" fmla="*/ 46968 w 897994"/>
              <a:gd name="connsiteY6" fmla="*/ 1964602 h 1964602"/>
              <a:gd name="connsiteX0" fmla="*/ 0 w 851026"/>
              <a:gd name="connsiteY0" fmla="*/ 1964602 h 1964602"/>
              <a:gd name="connsiteX1" fmla="*/ 18107 w 851026"/>
              <a:gd name="connsiteY1" fmla="*/ 1032096 h 1964602"/>
              <a:gd name="connsiteX2" fmla="*/ 267077 w 851026"/>
              <a:gd name="connsiteY2" fmla="*/ 0 h 1964602"/>
              <a:gd name="connsiteX3" fmla="*/ 851026 w 851026"/>
              <a:gd name="connsiteY3" fmla="*/ 0 h 1964602"/>
              <a:gd name="connsiteX4" fmla="*/ 461727 w 851026"/>
              <a:gd name="connsiteY4" fmla="*/ 878187 h 1964602"/>
              <a:gd name="connsiteX5" fmla="*/ 583949 w 851026"/>
              <a:gd name="connsiteY5" fmla="*/ 1964602 h 1964602"/>
              <a:gd name="connsiteX6" fmla="*/ 0 w 851026"/>
              <a:gd name="connsiteY6" fmla="*/ 1964602 h 1964602"/>
              <a:gd name="connsiteX0" fmla="*/ 0 w 851026"/>
              <a:gd name="connsiteY0" fmla="*/ 1964602 h 1964602"/>
              <a:gd name="connsiteX1" fmla="*/ 18107 w 851026"/>
              <a:gd name="connsiteY1" fmla="*/ 1032096 h 1964602"/>
              <a:gd name="connsiteX2" fmla="*/ 267077 w 851026"/>
              <a:gd name="connsiteY2" fmla="*/ 0 h 1964602"/>
              <a:gd name="connsiteX3" fmla="*/ 851026 w 851026"/>
              <a:gd name="connsiteY3" fmla="*/ 0 h 1964602"/>
              <a:gd name="connsiteX4" fmla="*/ 461727 w 851026"/>
              <a:gd name="connsiteY4" fmla="*/ 878187 h 1964602"/>
              <a:gd name="connsiteX5" fmla="*/ 583949 w 851026"/>
              <a:gd name="connsiteY5" fmla="*/ 1964602 h 1964602"/>
              <a:gd name="connsiteX6" fmla="*/ 0 w 851026"/>
              <a:gd name="connsiteY6" fmla="*/ 1964602 h 1964602"/>
              <a:gd name="connsiteX0" fmla="*/ 38563 w 889589"/>
              <a:gd name="connsiteY0" fmla="*/ 1964602 h 1964602"/>
              <a:gd name="connsiteX1" fmla="*/ 11402 w 889589"/>
              <a:gd name="connsiteY1" fmla="*/ 1004935 h 1964602"/>
              <a:gd name="connsiteX2" fmla="*/ 305640 w 889589"/>
              <a:gd name="connsiteY2" fmla="*/ 0 h 1964602"/>
              <a:gd name="connsiteX3" fmla="*/ 889589 w 889589"/>
              <a:gd name="connsiteY3" fmla="*/ 0 h 1964602"/>
              <a:gd name="connsiteX4" fmla="*/ 500290 w 889589"/>
              <a:gd name="connsiteY4" fmla="*/ 878187 h 1964602"/>
              <a:gd name="connsiteX5" fmla="*/ 622512 w 889589"/>
              <a:gd name="connsiteY5" fmla="*/ 1964602 h 1964602"/>
              <a:gd name="connsiteX6" fmla="*/ 38563 w 889589"/>
              <a:gd name="connsiteY6" fmla="*/ 1964602 h 1964602"/>
              <a:gd name="connsiteX0" fmla="*/ 38563 w 889589"/>
              <a:gd name="connsiteY0" fmla="*/ 1964602 h 1964602"/>
              <a:gd name="connsiteX1" fmla="*/ 11402 w 889589"/>
              <a:gd name="connsiteY1" fmla="*/ 1004935 h 1964602"/>
              <a:gd name="connsiteX2" fmla="*/ 305640 w 889589"/>
              <a:gd name="connsiteY2" fmla="*/ 0 h 1964602"/>
              <a:gd name="connsiteX3" fmla="*/ 889589 w 889589"/>
              <a:gd name="connsiteY3" fmla="*/ 0 h 1964602"/>
              <a:gd name="connsiteX4" fmla="*/ 536504 w 889589"/>
              <a:gd name="connsiteY4" fmla="*/ 995882 h 1964602"/>
              <a:gd name="connsiteX5" fmla="*/ 622512 w 889589"/>
              <a:gd name="connsiteY5" fmla="*/ 1964602 h 1964602"/>
              <a:gd name="connsiteX6" fmla="*/ 38563 w 889589"/>
              <a:gd name="connsiteY6" fmla="*/ 1964602 h 196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589" h="1964602">
                <a:moveTo>
                  <a:pt x="38563" y="1964602"/>
                </a:moveTo>
                <a:cubicBezTo>
                  <a:pt x="86848" y="1590392"/>
                  <a:pt x="-36883" y="1379145"/>
                  <a:pt x="11402" y="1004935"/>
                </a:cubicBezTo>
                <a:cubicBezTo>
                  <a:pt x="31018" y="561315"/>
                  <a:pt x="222650" y="344032"/>
                  <a:pt x="305640" y="0"/>
                </a:cubicBezTo>
                <a:lnTo>
                  <a:pt x="889589" y="0"/>
                </a:lnTo>
                <a:cubicBezTo>
                  <a:pt x="841304" y="295747"/>
                  <a:pt x="584789" y="700135"/>
                  <a:pt x="536504" y="995882"/>
                </a:cubicBezTo>
                <a:lnTo>
                  <a:pt x="622512" y="1964602"/>
                </a:lnTo>
                <a:lnTo>
                  <a:pt x="38563" y="196460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Mast</a:t>
            </a:r>
          </a:p>
        </p:txBody>
      </p:sp>
      <p:sp>
        <p:nvSpPr>
          <p:cNvPr id="2" name="Title 1"/>
          <p:cNvSpPr>
            <a:spLocks noGrp="1"/>
          </p:cNvSpPr>
          <p:nvPr>
            <p:ph type="title"/>
          </p:nvPr>
        </p:nvSpPr>
        <p:spPr/>
        <p:txBody>
          <a:bodyPr>
            <a:normAutofit/>
          </a:bodyPr>
          <a:lstStyle/>
          <a:p>
            <a:r>
              <a:rPr lang="en-US" dirty="0"/>
              <a:t>How NuSTAR points</a:t>
            </a:r>
          </a:p>
        </p:txBody>
      </p:sp>
      <p:sp>
        <p:nvSpPr>
          <p:cNvPr id="4" name="Rectangle 3"/>
          <p:cNvSpPr/>
          <p:nvPr/>
        </p:nvSpPr>
        <p:spPr>
          <a:xfrm>
            <a:off x="838201" y="5768139"/>
            <a:ext cx="2141710" cy="579421"/>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Focal Plane Bench</a:t>
            </a:r>
          </a:p>
          <a:p>
            <a:pPr algn="ctr"/>
            <a:r>
              <a:rPr lang="en-US" dirty="0"/>
              <a:t>Spacecraft Bus</a:t>
            </a:r>
          </a:p>
        </p:txBody>
      </p:sp>
      <p:sp>
        <p:nvSpPr>
          <p:cNvPr id="5" name="Rectangle 4"/>
          <p:cNvSpPr/>
          <p:nvPr/>
        </p:nvSpPr>
        <p:spPr>
          <a:xfrm rot="576725">
            <a:off x="1169916" y="2364163"/>
            <a:ext cx="2141710" cy="57942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Optical Bench</a:t>
            </a:r>
          </a:p>
        </p:txBody>
      </p:sp>
      <p:sp>
        <p:nvSpPr>
          <p:cNvPr id="6" name="TextBox 5"/>
          <p:cNvSpPr txBox="1"/>
          <p:nvPr/>
        </p:nvSpPr>
        <p:spPr>
          <a:xfrm>
            <a:off x="9373355" y="-679010"/>
            <a:ext cx="184731" cy="369332"/>
          </a:xfrm>
          <a:prstGeom prst="rect">
            <a:avLst/>
          </a:prstGeom>
          <a:solidFill>
            <a:srgbClr val="FFC000"/>
          </a:solidFill>
        </p:spPr>
        <p:txBody>
          <a:bodyPr wrap="none" rtlCol="0">
            <a:spAutoFit/>
          </a:bodyPr>
          <a:lstStyle/>
          <a:p>
            <a:endParaRPr lang="en-US" dirty="0"/>
          </a:p>
        </p:txBody>
      </p:sp>
      <p:sp>
        <p:nvSpPr>
          <p:cNvPr id="21" name="Trapezoid 20"/>
          <p:cNvSpPr/>
          <p:nvPr/>
        </p:nvSpPr>
        <p:spPr>
          <a:xfrm rot="11457105">
            <a:off x="2073963" y="1809834"/>
            <a:ext cx="588475" cy="569804"/>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rot="293694">
            <a:off x="2358169" y="1448724"/>
            <a:ext cx="706074" cy="805759"/>
            <a:chOff x="3042061" y="1855960"/>
            <a:chExt cx="706074" cy="805759"/>
          </a:xfrm>
        </p:grpSpPr>
        <p:cxnSp>
          <p:nvCxnSpPr>
            <p:cNvPr id="11" name="Straight Arrow Connector 10"/>
            <p:cNvCxnSpPr/>
            <p:nvPr/>
          </p:nvCxnSpPr>
          <p:spPr>
            <a:xfrm flipV="1">
              <a:off x="3042061" y="1855960"/>
              <a:ext cx="63000" cy="773328"/>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042061" y="2616451"/>
              <a:ext cx="706074" cy="45268"/>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Trapezoid 21"/>
          <p:cNvSpPr/>
          <p:nvPr/>
        </p:nvSpPr>
        <p:spPr>
          <a:xfrm rot="16200000">
            <a:off x="2999674" y="5840929"/>
            <a:ext cx="506994" cy="523847"/>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rot="21325276">
            <a:off x="3211289" y="5343008"/>
            <a:ext cx="706074" cy="805759"/>
            <a:chOff x="3042061" y="1855960"/>
            <a:chExt cx="706074" cy="805759"/>
          </a:xfrm>
        </p:grpSpPr>
        <p:cxnSp>
          <p:nvCxnSpPr>
            <p:cNvPr id="16" name="Straight Arrow Connector 15"/>
            <p:cNvCxnSpPr/>
            <p:nvPr/>
          </p:nvCxnSpPr>
          <p:spPr>
            <a:xfrm flipV="1">
              <a:off x="3042061" y="1855960"/>
              <a:ext cx="63000" cy="77332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042061" y="2616451"/>
              <a:ext cx="706074" cy="4526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p:nvPr/>
        </p:nvCxnSpPr>
        <p:spPr>
          <a:xfrm flipH="1">
            <a:off x="2456604" y="3065183"/>
            <a:ext cx="478430" cy="26902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987389" y="2824253"/>
            <a:ext cx="512688" cy="29311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83177" y="1721300"/>
            <a:ext cx="1190069" cy="369332"/>
          </a:xfrm>
          <a:prstGeom prst="rect">
            <a:avLst/>
          </a:prstGeom>
          <a:noFill/>
        </p:spPr>
        <p:txBody>
          <a:bodyPr wrap="none" rtlCol="0">
            <a:spAutoFit/>
          </a:bodyPr>
          <a:lstStyle/>
          <a:p>
            <a:r>
              <a:rPr lang="en-US"/>
              <a:t>startracker</a:t>
            </a:r>
            <a:endParaRPr lang="en-US" dirty="0"/>
          </a:p>
        </p:txBody>
      </p:sp>
      <p:sp>
        <p:nvSpPr>
          <p:cNvPr id="31" name="TextBox 30"/>
          <p:cNvSpPr txBox="1"/>
          <p:nvPr/>
        </p:nvSpPr>
        <p:spPr>
          <a:xfrm>
            <a:off x="2678761" y="1522062"/>
            <a:ext cx="1039067" cy="369332"/>
          </a:xfrm>
          <a:prstGeom prst="rect">
            <a:avLst/>
          </a:prstGeom>
          <a:noFill/>
        </p:spPr>
        <p:txBody>
          <a:bodyPr wrap="none" rtlCol="0">
            <a:spAutoFit/>
          </a:bodyPr>
          <a:lstStyle/>
          <a:p>
            <a:r>
              <a:rPr lang="en-US" dirty="0"/>
              <a:t>Inertial</a:t>
            </a:r>
            <a:r>
              <a:rPr lang="en-US" baseline="-25000" dirty="0"/>
              <a:t>OB</a:t>
            </a:r>
          </a:p>
        </p:txBody>
      </p:sp>
      <p:sp>
        <p:nvSpPr>
          <p:cNvPr id="32" name="TextBox 31"/>
          <p:cNvSpPr txBox="1"/>
          <p:nvPr/>
        </p:nvSpPr>
        <p:spPr>
          <a:xfrm>
            <a:off x="3640884" y="5664688"/>
            <a:ext cx="1007007" cy="369332"/>
          </a:xfrm>
          <a:prstGeom prst="rect">
            <a:avLst/>
          </a:prstGeom>
          <a:noFill/>
        </p:spPr>
        <p:txBody>
          <a:bodyPr wrap="none" rtlCol="0">
            <a:spAutoFit/>
          </a:bodyPr>
          <a:lstStyle/>
          <a:p>
            <a:r>
              <a:rPr lang="en-US" dirty="0" err="1"/>
              <a:t>Inertial</a:t>
            </a:r>
            <a:r>
              <a:rPr lang="en-US" baseline="-25000" dirty="0" err="1"/>
              <a:t>FB</a:t>
            </a:r>
            <a:endParaRPr lang="en-US" baseline="-25000" dirty="0"/>
          </a:p>
        </p:txBody>
      </p:sp>
      <p:sp>
        <p:nvSpPr>
          <p:cNvPr id="47" name="Slide Number Placeholder 46"/>
          <p:cNvSpPr>
            <a:spLocks noGrp="1"/>
          </p:cNvSpPr>
          <p:nvPr>
            <p:ph type="sldNum" sz="quarter" idx="12"/>
          </p:nvPr>
        </p:nvSpPr>
        <p:spPr/>
        <p:txBody>
          <a:bodyPr/>
          <a:lstStyle/>
          <a:p>
            <a:fld id="{A17AB86A-AD26-304D-BA2D-DA7FAD9FBEA5}" type="slidenum">
              <a:rPr lang="en-US" smtClean="0"/>
              <a:t>38</a:t>
            </a:fld>
            <a:endParaRPr lang="en-US" dirty="0"/>
          </a:p>
        </p:txBody>
      </p:sp>
      <p:sp>
        <p:nvSpPr>
          <p:cNvPr id="3" name="TextBox 2"/>
          <p:cNvSpPr txBox="1"/>
          <p:nvPr/>
        </p:nvSpPr>
        <p:spPr>
          <a:xfrm>
            <a:off x="4683915" y="1519383"/>
            <a:ext cx="4163119" cy="4524315"/>
          </a:xfrm>
          <a:prstGeom prst="rect">
            <a:avLst/>
          </a:prstGeom>
          <a:noFill/>
        </p:spPr>
        <p:txBody>
          <a:bodyPr wrap="square" rtlCol="0">
            <a:spAutoFit/>
          </a:bodyPr>
          <a:lstStyle/>
          <a:p>
            <a:r>
              <a:rPr lang="en-US" sz="2400" dirty="0"/>
              <a:t>NuSTAR points from the rear (FB) and because thermal gradients cause the mast to bend, a laser metrology system keeps track of where the two benches are relative to each other. </a:t>
            </a:r>
          </a:p>
          <a:p>
            <a:endParaRPr lang="en-US" sz="2400" dirty="0"/>
          </a:p>
          <a:p>
            <a:r>
              <a:rPr lang="en-US" sz="2400" dirty="0"/>
              <a:t>The star tracker at the top is co-aligned with the optics and knows where the observatory is pointed with respect to the sky.</a:t>
            </a:r>
          </a:p>
        </p:txBody>
      </p:sp>
      <p:pic>
        <p:nvPicPr>
          <p:cNvPr id="7" name="Picture 6">
            <a:extLst>
              <a:ext uri="{FF2B5EF4-FFF2-40B4-BE49-F238E27FC236}">
                <a16:creationId xmlns:a16="http://schemas.microsoft.com/office/drawing/2014/main" id="{F24752D3-75E5-8115-D5DA-B17F3D29E76A}"/>
              </a:ext>
            </a:extLst>
          </p:cNvPr>
          <p:cNvPicPr>
            <a:picLocks noChangeAspect="1"/>
          </p:cNvPicPr>
          <p:nvPr/>
        </p:nvPicPr>
        <p:blipFill>
          <a:blip r:embed="rId2"/>
          <a:stretch>
            <a:fillRect/>
          </a:stretch>
        </p:blipFill>
        <p:spPr>
          <a:xfrm>
            <a:off x="8851270" y="1519383"/>
            <a:ext cx="2873749" cy="2146656"/>
          </a:xfrm>
          <a:prstGeom prst="rect">
            <a:avLst/>
          </a:prstGeom>
        </p:spPr>
      </p:pic>
    </p:spTree>
    <p:extLst>
      <p:ext uri="{BB962C8B-B14F-4D97-AF65-F5344CB8AC3E}">
        <p14:creationId xmlns:p14="http://schemas.microsoft.com/office/powerpoint/2010/main" val="1898651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Reconstruction of sky images</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9982" y="2279212"/>
            <a:ext cx="2579357" cy="257935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75010" y="1969823"/>
            <a:ext cx="3537233" cy="3198137"/>
          </a:xfrm>
          <a:prstGeom prst="rect">
            <a:avLst/>
          </a:prstGeom>
        </p:spPr>
      </p:pic>
      <p:sp>
        <p:nvSpPr>
          <p:cNvPr id="5" name="Right Arrow 4"/>
          <p:cNvSpPr/>
          <p:nvPr/>
        </p:nvSpPr>
        <p:spPr>
          <a:xfrm>
            <a:off x="5059377" y="3424945"/>
            <a:ext cx="1285592" cy="2878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005925" y="2661722"/>
            <a:ext cx="1207382" cy="646331"/>
          </a:xfrm>
          <a:prstGeom prst="rect">
            <a:avLst/>
          </a:prstGeom>
          <a:noFill/>
        </p:spPr>
        <p:txBody>
          <a:bodyPr wrap="none" rtlCol="0">
            <a:spAutoFit/>
          </a:bodyPr>
          <a:lstStyle/>
          <a:p>
            <a:r>
              <a:rPr lang="en-US" dirty="0"/>
              <a:t>T</a:t>
            </a:r>
            <a:r>
              <a:rPr lang="en-US" baseline="-25000" dirty="0"/>
              <a:t>mast</a:t>
            </a:r>
            <a:r>
              <a:rPr lang="en-US" dirty="0"/>
              <a:t>, Q</a:t>
            </a:r>
            <a:r>
              <a:rPr lang="en-US" baseline="-25000" dirty="0"/>
              <a:t>mast</a:t>
            </a:r>
          </a:p>
          <a:p>
            <a:r>
              <a:rPr lang="en-US" dirty="0"/>
              <a:t>+ Inertial</a:t>
            </a:r>
            <a:r>
              <a:rPr lang="en-US" baseline="-25000" dirty="0"/>
              <a:t>OB</a:t>
            </a:r>
          </a:p>
        </p:txBody>
      </p:sp>
      <p:sp>
        <p:nvSpPr>
          <p:cNvPr id="10" name="Slide Number Placeholder 9"/>
          <p:cNvSpPr>
            <a:spLocks noGrp="1"/>
          </p:cNvSpPr>
          <p:nvPr>
            <p:ph type="sldNum" sz="quarter" idx="12"/>
          </p:nvPr>
        </p:nvSpPr>
        <p:spPr/>
        <p:txBody>
          <a:bodyPr/>
          <a:lstStyle/>
          <a:p>
            <a:fld id="{A17AB86A-AD26-304D-BA2D-DA7FAD9FBEA5}" type="slidenum">
              <a:rPr lang="en-US" smtClean="0"/>
              <a:t>39</a:t>
            </a:fld>
            <a:endParaRPr lang="en-US"/>
          </a:p>
        </p:txBody>
      </p:sp>
      <p:sp>
        <p:nvSpPr>
          <p:cNvPr id="7" name="TextBox 6"/>
          <p:cNvSpPr txBox="1"/>
          <p:nvPr/>
        </p:nvSpPr>
        <p:spPr>
          <a:xfrm>
            <a:off x="2152651" y="5050971"/>
            <a:ext cx="2402581" cy="369332"/>
          </a:xfrm>
          <a:prstGeom prst="rect">
            <a:avLst/>
          </a:prstGeom>
          <a:noFill/>
        </p:spPr>
        <p:txBody>
          <a:bodyPr wrap="none" rtlCol="0">
            <a:spAutoFit/>
          </a:bodyPr>
          <a:lstStyle/>
          <a:p>
            <a:r>
              <a:rPr lang="en-US"/>
              <a:t>Det1 coordinate system</a:t>
            </a:r>
          </a:p>
        </p:txBody>
      </p:sp>
      <p:sp>
        <p:nvSpPr>
          <p:cNvPr id="11" name="TextBox 10"/>
          <p:cNvSpPr txBox="1"/>
          <p:nvPr/>
        </p:nvSpPr>
        <p:spPr>
          <a:xfrm>
            <a:off x="6775010" y="5208157"/>
            <a:ext cx="2265877" cy="369332"/>
          </a:xfrm>
          <a:prstGeom prst="rect">
            <a:avLst/>
          </a:prstGeom>
          <a:noFill/>
        </p:spPr>
        <p:txBody>
          <a:bodyPr wrap="none" rtlCol="0">
            <a:spAutoFit/>
          </a:bodyPr>
          <a:lstStyle/>
          <a:p>
            <a:r>
              <a:rPr lang="en-US" dirty="0"/>
              <a:t>Sky coordinate system</a:t>
            </a:r>
          </a:p>
        </p:txBody>
      </p:sp>
    </p:spTree>
    <p:extLst>
      <p:ext uri="{BB962C8B-B14F-4D97-AF65-F5344CB8AC3E}">
        <p14:creationId xmlns:p14="http://schemas.microsoft.com/office/powerpoint/2010/main" val="3665196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Collimated v. focusing optics</a:t>
            </a:r>
          </a:p>
        </p:txBody>
      </p:sp>
      <p:pic>
        <p:nvPicPr>
          <p:cNvPr id="5" name="Content Placeholder 8" descr="integral.jpg"/>
          <p:cNvPicPr>
            <a:picLocks noChangeAspect="1"/>
          </p:cNvPicPr>
          <p:nvPr/>
        </p:nvPicPr>
        <p:blipFill>
          <a:blip r:embed="rId2" cstate="screen">
            <a:extLst>
              <a:ext uri="{28A0092B-C50C-407E-A947-70E740481C1C}">
                <a14:useLocalDpi xmlns:a14="http://schemas.microsoft.com/office/drawing/2010/main"/>
              </a:ext>
            </a:extLst>
          </a:blip>
          <a:srcRect l="-4397" r="-4397"/>
          <a:stretch>
            <a:fillRect/>
          </a:stretch>
        </p:blipFill>
        <p:spPr>
          <a:xfrm rot="5400000">
            <a:off x="2009859" y="1199198"/>
            <a:ext cx="2983125" cy="3649941"/>
          </a:xfrm>
          <a:prstGeom prst="rect">
            <a:avLst/>
          </a:prstGeom>
        </p:spPr>
      </p:pic>
      <p:pic>
        <p:nvPicPr>
          <p:cNvPr id="8" name="Picture 7" descr="coded_aper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25739" y="2014641"/>
            <a:ext cx="1868011" cy="1868011"/>
          </a:xfrm>
          <a:prstGeom prst="rect">
            <a:avLst/>
          </a:prstGeom>
          <a:noFill/>
        </p:spPr>
      </p:pic>
      <p:sp>
        <p:nvSpPr>
          <p:cNvPr id="9" name="Rectangle 8"/>
          <p:cNvSpPr/>
          <p:nvPr/>
        </p:nvSpPr>
        <p:spPr>
          <a:xfrm>
            <a:off x="5779896" y="5680174"/>
            <a:ext cx="277844" cy="2244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Rectangle 9"/>
          <p:cNvSpPr/>
          <p:nvPr/>
        </p:nvSpPr>
        <p:spPr>
          <a:xfrm>
            <a:off x="9407656" y="5383617"/>
            <a:ext cx="185523" cy="1173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p:cNvSpPr txBox="1"/>
          <p:nvPr/>
        </p:nvSpPr>
        <p:spPr>
          <a:xfrm>
            <a:off x="4058194" y="1776549"/>
            <a:ext cx="900246" cy="369332"/>
          </a:xfrm>
          <a:prstGeom prst="rect">
            <a:avLst/>
          </a:prstGeom>
          <a:noFill/>
        </p:spPr>
        <p:txBody>
          <a:bodyPr wrap="none" rtlCol="0">
            <a:spAutoFit/>
          </a:bodyPr>
          <a:lstStyle/>
          <a:p>
            <a:r>
              <a:rPr lang="en-US">
                <a:solidFill>
                  <a:schemeClr val="bg1"/>
                </a:solidFill>
              </a:rPr>
              <a:t>Integral</a:t>
            </a:r>
          </a:p>
        </p:txBody>
      </p:sp>
      <p:pic>
        <p:nvPicPr>
          <p:cNvPr id="14"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a:off x="7462127" y="3296648"/>
            <a:ext cx="1862137"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92728" y="2014640"/>
            <a:ext cx="15287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 name="Picture 15" descr="Screenshot 2014-03-20 15.25.2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11859" y="4672784"/>
            <a:ext cx="2304256" cy="1539954"/>
          </a:xfrm>
          <a:prstGeom prst="rect">
            <a:avLst/>
          </a:prstGeom>
        </p:spPr>
      </p:pic>
      <p:pic>
        <p:nvPicPr>
          <p:cNvPr id="17" name="Picture 16" descr="DSCN3825.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16818" y="4672330"/>
            <a:ext cx="2053877" cy="1540408"/>
          </a:xfrm>
          <a:prstGeom prst="rect">
            <a:avLst/>
          </a:prstGeom>
        </p:spPr>
      </p:pic>
    </p:spTree>
    <p:extLst>
      <p:ext uri="{BB962C8B-B14F-4D97-AF65-F5344CB8AC3E}">
        <p14:creationId xmlns:p14="http://schemas.microsoft.com/office/powerpoint/2010/main" val="1997285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Ghost rays</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478" y="1267267"/>
            <a:ext cx="10515600" cy="5336819"/>
          </a:xfrm>
          <a:prstGeom prst="rect">
            <a:avLst/>
          </a:prstGeom>
        </p:spPr>
      </p:pic>
    </p:spTree>
    <p:extLst>
      <p:ext uri="{BB962C8B-B14F-4D97-AF65-F5344CB8AC3E}">
        <p14:creationId xmlns:p14="http://schemas.microsoft.com/office/powerpoint/2010/main" val="740986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Ghost rays</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84665" y="651294"/>
            <a:ext cx="6538957" cy="6040607"/>
          </a:xfrm>
          <a:prstGeom prst="rect">
            <a:avLst/>
          </a:prstGeom>
        </p:spPr>
      </p:pic>
    </p:spTree>
    <p:extLst>
      <p:ext uri="{BB962C8B-B14F-4D97-AF65-F5344CB8AC3E}">
        <p14:creationId xmlns:p14="http://schemas.microsoft.com/office/powerpoint/2010/main" val="2466846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Stray Light</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27915" y="1358655"/>
            <a:ext cx="4817261" cy="4770297"/>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9766" y="1758645"/>
            <a:ext cx="3404957" cy="4036674"/>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1034" y="1690688"/>
            <a:ext cx="2608733" cy="4259829"/>
          </a:xfrm>
          <a:prstGeom prst="rect">
            <a:avLst/>
          </a:prstGeom>
        </p:spPr>
      </p:pic>
    </p:spTree>
    <p:extLst>
      <p:ext uri="{BB962C8B-B14F-4D97-AF65-F5344CB8AC3E}">
        <p14:creationId xmlns:p14="http://schemas.microsoft.com/office/powerpoint/2010/main" val="488251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7828" y="1530552"/>
            <a:ext cx="6047563" cy="4063963"/>
          </a:xfrm>
        </p:spPr>
      </p:pic>
      <p:sp>
        <p:nvSpPr>
          <p:cNvPr id="5" name="TextBox 4"/>
          <p:cNvSpPr txBox="1"/>
          <p:nvPr/>
        </p:nvSpPr>
        <p:spPr>
          <a:xfrm>
            <a:off x="2235046" y="5695050"/>
            <a:ext cx="8315033" cy="646331"/>
          </a:xfrm>
          <a:prstGeom prst="rect">
            <a:avLst/>
          </a:prstGeom>
          <a:noFill/>
        </p:spPr>
        <p:txBody>
          <a:bodyPr wrap="none" rtlCol="0">
            <a:spAutoFit/>
          </a:bodyPr>
          <a:lstStyle/>
          <a:p>
            <a:r>
              <a:rPr lang="en-US" b="1" dirty="0">
                <a:hlinkClick r:id="rId3"/>
              </a:rPr>
              <a:t>NuSTAR Observations of the Bullet Cluster: Constraints on Inverse Compton Emission</a:t>
            </a:r>
            <a:r>
              <a:rPr lang="en-US" b="1" dirty="0"/>
              <a:t> </a:t>
            </a:r>
            <a:br>
              <a:rPr lang="en-US" dirty="0"/>
            </a:br>
            <a:r>
              <a:rPr lang="en-US" dirty="0" err="1"/>
              <a:t>Wik</a:t>
            </a:r>
            <a:r>
              <a:rPr lang="en-US" dirty="0"/>
              <a:t>, Daniel R., </a:t>
            </a:r>
            <a:r>
              <a:rPr lang="en-US" dirty="0" err="1"/>
              <a:t>Hornstrup</a:t>
            </a:r>
            <a:r>
              <a:rPr lang="en-US" dirty="0"/>
              <a:t>, A., </a:t>
            </a:r>
            <a:r>
              <a:rPr lang="en-US" dirty="0" err="1"/>
              <a:t>Molendi</a:t>
            </a:r>
            <a:r>
              <a:rPr lang="en-US" dirty="0"/>
              <a:t>, S., et al., 2014, </a:t>
            </a:r>
            <a:r>
              <a:rPr lang="en-US" dirty="0" err="1"/>
              <a:t>ApJ</a:t>
            </a:r>
            <a:r>
              <a:rPr lang="en-US" dirty="0"/>
              <a:t>, 792, 48</a:t>
            </a:r>
          </a:p>
        </p:txBody>
      </p:sp>
      <p:pic>
        <p:nvPicPr>
          <p:cNvPr id="6" name="Content Placeholder 3">
            <a:extLst>
              <a:ext uri="{FF2B5EF4-FFF2-40B4-BE49-F238E27FC236}">
                <a16:creationId xmlns:a16="http://schemas.microsoft.com/office/drawing/2014/main" id="{99431B30-7156-79F5-992E-3F6C62EC9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8462" y="1162950"/>
            <a:ext cx="5067600" cy="4431565"/>
          </a:xfrm>
          <a:prstGeom prst="rect">
            <a:avLst/>
          </a:prstGeom>
        </p:spPr>
      </p:pic>
    </p:spTree>
    <p:extLst>
      <p:ext uri="{BB962C8B-B14F-4D97-AF65-F5344CB8AC3E}">
        <p14:creationId xmlns:p14="http://schemas.microsoft.com/office/powerpoint/2010/main" val="4270786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spectrum</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22014" y="1792968"/>
            <a:ext cx="6139453" cy="4351338"/>
          </a:xfrm>
        </p:spPr>
      </p:pic>
      <p:sp>
        <p:nvSpPr>
          <p:cNvPr id="5" name="TextBox 4"/>
          <p:cNvSpPr txBox="1"/>
          <p:nvPr/>
        </p:nvSpPr>
        <p:spPr>
          <a:xfrm>
            <a:off x="7620001" y="1943895"/>
            <a:ext cx="2612527" cy="4247317"/>
          </a:xfrm>
          <a:prstGeom prst="rect">
            <a:avLst/>
          </a:prstGeom>
          <a:noFill/>
        </p:spPr>
        <p:txBody>
          <a:bodyPr wrap="square" rtlCol="0">
            <a:spAutoFit/>
          </a:bodyPr>
          <a:lstStyle/>
          <a:p>
            <a:r>
              <a:rPr lang="en-US" b="1" dirty="0"/>
              <a:t>Aperture:</a:t>
            </a:r>
            <a:r>
              <a:rPr lang="en-US" dirty="0"/>
              <a:t> varies with location on the sky.</a:t>
            </a:r>
          </a:p>
          <a:p>
            <a:endParaRPr lang="en-US" dirty="0"/>
          </a:p>
          <a:p>
            <a:r>
              <a:rPr lang="en-US" b="1" dirty="0"/>
              <a:t>Solar</a:t>
            </a:r>
            <a:r>
              <a:rPr lang="en-US" dirty="0"/>
              <a:t>: varies with solar activity.</a:t>
            </a:r>
          </a:p>
          <a:p>
            <a:endParaRPr lang="en-US" dirty="0"/>
          </a:p>
          <a:p>
            <a:r>
              <a:rPr lang="en-US" b="1" dirty="0" err="1"/>
              <a:t>fCXB</a:t>
            </a:r>
            <a:r>
              <a:rPr lang="en-US" b="1" dirty="0"/>
              <a:t> (focused Cosmic X-ray Background): </a:t>
            </a:r>
            <a:r>
              <a:rPr lang="en-US" dirty="0"/>
              <a:t>Same as aperture, but focused.</a:t>
            </a:r>
          </a:p>
          <a:p>
            <a:endParaRPr lang="en-US" dirty="0"/>
          </a:p>
          <a:p>
            <a:r>
              <a:rPr lang="en-US" b="1" dirty="0"/>
              <a:t>Internal lines</a:t>
            </a:r>
            <a:r>
              <a:rPr lang="en-US" dirty="0"/>
              <a:t>: varies with particle background.</a:t>
            </a:r>
          </a:p>
          <a:p>
            <a:endParaRPr lang="en-US" dirty="0"/>
          </a:p>
          <a:p>
            <a:r>
              <a:rPr lang="en-US" b="1" dirty="0"/>
              <a:t>Internal continuum</a:t>
            </a:r>
            <a:r>
              <a:rPr lang="en-US" dirty="0"/>
              <a:t>: fairly stable.</a:t>
            </a:r>
          </a:p>
        </p:txBody>
      </p:sp>
    </p:spTree>
    <p:extLst>
      <p:ext uri="{BB962C8B-B14F-4D97-AF65-F5344CB8AC3E}">
        <p14:creationId xmlns:p14="http://schemas.microsoft.com/office/powerpoint/2010/main" val="4262205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572B0-863F-13DE-7CFA-B5B340465A98}"/>
              </a:ext>
            </a:extLst>
          </p:cNvPr>
          <p:cNvSpPr>
            <a:spLocks noGrp="1"/>
          </p:cNvSpPr>
          <p:nvPr>
            <p:ph type="title"/>
          </p:nvPr>
        </p:nvSpPr>
        <p:spPr/>
        <p:txBody>
          <a:bodyPr>
            <a:normAutofit/>
          </a:bodyPr>
          <a:lstStyle/>
          <a:p>
            <a:r>
              <a:rPr lang="en-US" dirty="0"/>
              <a:t>MLI tear on the backside of FPMA</a:t>
            </a:r>
          </a:p>
        </p:txBody>
      </p:sp>
      <p:pic>
        <p:nvPicPr>
          <p:cNvPr id="5" name="Content Placeholder 4" descr="A picture containing text, engine&#10;&#10;Description automatically generated">
            <a:extLst>
              <a:ext uri="{FF2B5EF4-FFF2-40B4-BE49-F238E27FC236}">
                <a16:creationId xmlns:a16="http://schemas.microsoft.com/office/drawing/2014/main" id="{AF5CD1A0-6A72-1049-434E-6005632F6F3F}"/>
              </a:ext>
            </a:extLst>
          </p:cNvPr>
          <p:cNvPicPr>
            <a:picLocks noGrp="1" noChangeAspect="1"/>
          </p:cNvPicPr>
          <p:nvPr>
            <p:ph idx="1"/>
          </p:nvPr>
        </p:nvPicPr>
        <p:blipFill>
          <a:blip r:embed="rId2"/>
          <a:stretch>
            <a:fillRect/>
          </a:stretch>
        </p:blipFill>
        <p:spPr>
          <a:xfrm>
            <a:off x="0" y="1402927"/>
            <a:ext cx="10515600" cy="4707382"/>
          </a:xfrm>
        </p:spPr>
      </p:pic>
      <p:sp>
        <p:nvSpPr>
          <p:cNvPr id="6" name="Oval 5">
            <a:extLst>
              <a:ext uri="{FF2B5EF4-FFF2-40B4-BE49-F238E27FC236}">
                <a16:creationId xmlns:a16="http://schemas.microsoft.com/office/drawing/2014/main" id="{25360ECD-6A44-CFB8-C090-F1FF1C5D5DC2}"/>
              </a:ext>
            </a:extLst>
          </p:cNvPr>
          <p:cNvSpPr/>
          <p:nvPr/>
        </p:nvSpPr>
        <p:spPr>
          <a:xfrm>
            <a:off x="8757139" y="2555630"/>
            <a:ext cx="832338" cy="791308"/>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201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id="{35ABCD30-517B-3F33-B503-4A5CB352293E}"/>
              </a:ext>
            </a:extLst>
          </p:cNvPr>
          <p:cNvPicPr>
            <a:picLocks noGrp="1" noChangeAspect="1"/>
          </p:cNvPicPr>
          <p:nvPr>
            <p:ph idx="1"/>
          </p:nvPr>
        </p:nvPicPr>
        <p:blipFill>
          <a:blip r:embed="rId2"/>
          <a:stretch>
            <a:fillRect/>
          </a:stretch>
        </p:blipFill>
        <p:spPr>
          <a:xfrm>
            <a:off x="1301750" y="1566069"/>
            <a:ext cx="9588500" cy="4419600"/>
          </a:xfrm>
        </p:spPr>
      </p:pic>
    </p:spTree>
    <p:extLst>
      <p:ext uri="{BB962C8B-B14F-4D97-AF65-F5344CB8AC3E}">
        <p14:creationId xmlns:p14="http://schemas.microsoft.com/office/powerpoint/2010/main" val="534711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Graphical user interface, chart&#10;&#10;Description automatically generated">
            <a:extLst>
              <a:ext uri="{FF2B5EF4-FFF2-40B4-BE49-F238E27FC236}">
                <a16:creationId xmlns:a16="http://schemas.microsoft.com/office/drawing/2014/main" id="{3E78FDEB-6C85-3F6D-3BA8-23BEA94AC134}"/>
              </a:ext>
            </a:extLst>
          </p:cNvPr>
          <p:cNvPicPr>
            <a:picLocks noGrp="1" noChangeAspect="1"/>
          </p:cNvPicPr>
          <p:nvPr>
            <p:ph idx="1"/>
          </p:nvPr>
        </p:nvPicPr>
        <p:blipFill>
          <a:blip r:embed="rId2"/>
          <a:stretch>
            <a:fillRect/>
          </a:stretch>
        </p:blipFill>
        <p:spPr>
          <a:xfrm>
            <a:off x="490174" y="1132427"/>
            <a:ext cx="6201820" cy="4802188"/>
          </a:xfrm>
        </p:spPr>
      </p:pic>
      <p:pic>
        <p:nvPicPr>
          <p:cNvPr id="3074" name="Picture 2" descr="2 8 &#10;2020 &#10;1.1 &#10;012 &#10;2014 &#10;2016 &#10;202 &#10;。 8 &#10;u0n02J4 &#10;0 &#10;0 · 7 &#10;0 · 6 &#10;一 12 · 5 &#10;Temp5 - Temp4 ">
            <a:extLst>
              <a:ext uri="{FF2B5EF4-FFF2-40B4-BE49-F238E27FC236}">
                <a16:creationId xmlns:a16="http://schemas.microsoft.com/office/drawing/2014/main" id="{C14D54F8-91A4-9C35-9105-B0DEAFF84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278" y="3533521"/>
            <a:ext cx="3558209" cy="26649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2 · 5 &#10;17 · 5 &#10;20 &#10;Optics Temperature &#10;110 一 弓 e I-IN &#10;0 0 &#10;0 0 00 &#10;0 0 &#10;0 &#10;0 0 &#10;0 00 &#10;0 &#10;0 0 &#10;0 · 6 &#10;2012 &#10;2014 &#10;2016 &#10;2018 &#10;2020 &#10;Year ">
            <a:extLst>
              <a:ext uri="{FF2B5EF4-FFF2-40B4-BE49-F238E27FC236}">
                <a16:creationId xmlns:a16="http://schemas.microsoft.com/office/drawing/2014/main" id="{35197579-73B7-7113-8278-770E1A07D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7115" y="844827"/>
            <a:ext cx="3454537" cy="2584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206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 Summary</a:t>
            </a:r>
          </a:p>
        </p:txBody>
      </p:sp>
      <p:sp>
        <p:nvSpPr>
          <p:cNvPr id="3" name="Content Placeholder 2"/>
          <p:cNvSpPr>
            <a:spLocks noGrp="1"/>
          </p:cNvSpPr>
          <p:nvPr>
            <p:ph idx="1"/>
          </p:nvPr>
        </p:nvSpPr>
        <p:spPr/>
        <p:txBody>
          <a:bodyPr>
            <a:normAutofit/>
          </a:bodyPr>
          <a:lstStyle/>
          <a:p>
            <a:endParaRPr lang="en-US" sz="1800" dirty="0">
              <a:hlinkClick r:id="rId2"/>
            </a:endParaRPr>
          </a:p>
          <a:p>
            <a:endParaRPr lang="en-US" sz="1800" dirty="0">
              <a:hlinkClick r:id="rId2"/>
            </a:endParaRPr>
          </a:p>
          <a:p>
            <a:endParaRPr lang="en-US" sz="1800" dirty="0">
              <a:hlinkClick r:id="rId2"/>
            </a:endParaRPr>
          </a:p>
          <a:p>
            <a:endParaRPr lang="en-US" sz="1800" dirty="0">
              <a:hlinkClick r:id="rId2"/>
            </a:endParaRPr>
          </a:p>
          <a:p>
            <a:endParaRPr lang="en-US" sz="1800" dirty="0">
              <a:hlinkClick r:id="rId2"/>
            </a:endParaRPr>
          </a:p>
          <a:p>
            <a:endParaRPr lang="en-US" sz="1800" dirty="0">
              <a:hlinkClick r:id="rId2"/>
            </a:endParaRPr>
          </a:p>
          <a:p>
            <a:endParaRPr lang="en-US" sz="1800" dirty="0">
              <a:hlinkClick r:id="rId2"/>
            </a:endParaRPr>
          </a:p>
          <a:p>
            <a:endParaRPr lang="en-US" sz="1800" dirty="0">
              <a:hlinkClick r:id="rId2"/>
            </a:endParaRPr>
          </a:p>
          <a:p>
            <a:endParaRPr lang="en-US" sz="1800" dirty="0">
              <a:hlinkClick r:id="rId2"/>
            </a:endParaRPr>
          </a:p>
          <a:p>
            <a:endParaRPr lang="en-US" sz="1800" dirty="0">
              <a:hlinkClick r:id="rId2"/>
            </a:endParaRPr>
          </a:p>
          <a:p>
            <a:endParaRPr lang="en-US" sz="1800"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7438" y="1310800"/>
            <a:ext cx="9144000" cy="5380987"/>
          </a:xfrm>
          <a:prstGeom prst="rect">
            <a:avLst/>
          </a:prstGeom>
        </p:spPr>
      </p:pic>
    </p:spTree>
    <p:extLst>
      <p:ext uri="{BB962C8B-B14F-4D97-AF65-F5344CB8AC3E}">
        <p14:creationId xmlns:p14="http://schemas.microsoft.com/office/powerpoint/2010/main" val="1891292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Galactic Center</a:t>
            </a:r>
          </a:p>
        </p:txBody>
      </p:sp>
      <p:sp>
        <p:nvSpPr>
          <p:cNvPr id="9" name="Rectangle 8"/>
          <p:cNvSpPr/>
          <p:nvPr/>
        </p:nvSpPr>
        <p:spPr>
          <a:xfrm>
            <a:off x="7817702" y="5343843"/>
            <a:ext cx="277844" cy="2244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Rectangle 9"/>
          <p:cNvSpPr/>
          <p:nvPr/>
        </p:nvSpPr>
        <p:spPr>
          <a:xfrm>
            <a:off x="9407656" y="5383617"/>
            <a:ext cx="185523" cy="1173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p:cNvSpPr txBox="1"/>
          <p:nvPr/>
        </p:nvSpPr>
        <p:spPr>
          <a:xfrm>
            <a:off x="6096000" y="1440218"/>
            <a:ext cx="900246" cy="369332"/>
          </a:xfrm>
          <a:prstGeom prst="rect">
            <a:avLst/>
          </a:prstGeom>
          <a:noFill/>
        </p:spPr>
        <p:txBody>
          <a:bodyPr wrap="none" rtlCol="0">
            <a:spAutoFit/>
          </a:bodyPr>
          <a:lstStyle/>
          <a:p>
            <a:r>
              <a:rPr lang="en-US">
                <a:solidFill>
                  <a:schemeClr val="bg1"/>
                </a:solidFill>
              </a:rPr>
              <a:t>Integral</a:t>
            </a:r>
          </a:p>
        </p:txBody>
      </p:sp>
      <p:pic>
        <p:nvPicPr>
          <p:cNvPr id="1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84464" y="1559327"/>
            <a:ext cx="4623072" cy="196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6395" y="3643428"/>
            <a:ext cx="3535681" cy="2647109"/>
          </a:xfrm>
          <a:prstGeom prst="rect">
            <a:avLst/>
          </a:prstGeom>
        </p:spPr>
      </p:pic>
      <p:cxnSp>
        <p:nvCxnSpPr>
          <p:cNvPr id="6" name="Straight Connector 5"/>
          <p:cNvCxnSpPr/>
          <p:nvPr/>
        </p:nvCxnSpPr>
        <p:spPr>
          <a:xfrm flipH="1">
            <a:off x="4602971" y="2541823"/>
            <a:ext cx="733975" cy="22773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64235" y="2445213"/>
            <a:ext cx="471400" cy="2521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975463" y="1559326"/>
            <a:ext cx="900246" cy="369332"/>
          </a:xfrm>
          <a:prstGeom prst="rect">
            <a:avLst/>
          </a:prstGeom>
          <a:noFill/>
        </p:spPr>
        <p:txBody>
          <a:bodyPr wrap="none" rtlCol="0">
            <a:spAutoFit/>
          </a:bodyPr>
          <a:lstStyle/>
          <a:p>
            <a:r>
              <a:rPr lang="en-US" dirty="0">
                <a:solidFill>
                  <a:schemeClr val="bg1"/>
                </a:solidFill>
              </a:rPr>
              <a:t>Integral</a:t>
            </a:r>
          </a:p>
        </p:txBody>
      </p:sp>
      <p:sp>
        <p:nvSpPr>
          <p:cNvPr id="7" name="TextBox 6">
            <a:extLst>
              <a:ext uri="{FF2B5EF4-FFF2-40B4-BE49-F238E27FC236}">
                <a16:creationId xmlns:a16="http://schemas.microsoft.com/office/drawing/2014/main" id="{B1CE6F6B-8842-6105-2148-68C9D22FF97F}"/>
              </a:ext>
            </a:extLst>
          </p:cNvPr>
          <p:cNvSpPr txBox="1"/>
          <p:nvPr/>
        </p:nvSpPr>
        <p:spPr>
          <a:xfrm>
            <a:off x="838200" y="2175641"/>
            <a:ext cx="1926361" cy="523220"/>
          </a:xfrm>
          <a:prstGeom prst="rect">
            <a:avLst/>
          </a:prstGeom>
          <a:noFill/>
        </p:spPr>
        <p:txBody>
          <a:bodyPr wrap="none" rtlCol="0">
            <a:spAutoFit/>
          </a:bodyPr>
          <a:lstStyle/>
          <a:p>
            <a:r>
              <a:rPr lang="en-US" sz="2800" dirty="0"/>
              <a:t>Collimated: </a:t>
            </a:r>
          </a:p>
        </p:txBody>
      </p:sp>
      <p:sp>
        <p:nvSpPr>
          <p:cNvPr id="15" name="TextBox 14">
            <a:extLst>
              <a:ext uri="{FF2B5EF4-FFF2-40B4-BE49-F238E27FC236}">
                <a16:creationId xmlns:a16="http://schemas.microsoft.com/office/drawing/2014/main" id="{C6BF8D1E-4269-9A29-6C92-F4F22693145D}"/>
              </a:ext>
            </a:extLst>
          </p:cNvPr>
          <p:cNvSpPr txBox="1"/>
          <p:nvPr/>
        </p:nvSpPr>
        <p:spPr>
          <a:xfrm>
            <a:off x="838200" y="4449812"/>
            <a:ext cx="1665008" cy="584775"/>
          </a:xfrm>
          <a:prstGeom prst="rect">
            <a:avLst/>
          </a:prstGeom>
          <a:noFill/>
        </p:spPr>
        <p:txBody>
          <a:bodyPr wrap="none" rtlCol="0">
            <a:spAutoFit/>
          </a:bodyPr>
          <a:lstStyle/>
          <a:p>
            <a:r>
              <a:rPr lang="en-US" sz="3200" dirty="0"/>
              <a:t>Focused:</a:t>
            </a:r>
          </a:p>
        </p:txBody>
      </p:sp>
    </p:spTree>
    <p:extLst>
      <p:ext uri="{BB962C8B-B14F-4D97-AF65-F5344CB8AC3E}">
        <p14:creationId xmlns:p14="http://schemas.microsoft.com/office/powerpoint/2010/main" val="1056276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Launch 13 June 2012</a:t>
            </a:r>
          </a:p>
        </p:txBody>
      </p:sp>
      <p:sp>
        <p:nvSpPr>
          <p:cNvPr id="3" name="TextBox 2"/>
          <p:cNvSpPr txBox="1"/>
          <p:nvPr/>
        </p:nvSpPr>
        <p:spPr>
          <a:xfrm>
            <a:off x="838200" y="1527957"/>
            <a:ext cx="6610592" cy="369332"/>
          </a:xfrm>
          <a:prstGeom prst="rect">
            <a:avLst/>
          </a:prstGeom>
          <a:noFill/>
        </p:spPr>
        <p:txBody>
          <a:bodyPr wrap="none" rtlCol="0">
            <a:spAutoFit/>
          </a:bodyPr>
          <a:lstStyle/>
          <a:p>
            <a:r>
              <a:rPr lang="en-US" dirty="0"/>
              <a:t>SMEX – Small Mission Explorer, smallest NASA satellite class, $150M</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33007" y="2379560"/>
            <a:ext cx="2831761" cy="3766357"/>
          </a:xfrm>
          <a:prstGeom prst="rect">
            <a:avLst/>
          </a:prstGeom>
        </p:spPr>
      </p:pic>
      <p:pic>
        <p:nvPicPr>
          <p:cNvPr id="5" name="Picture 4"/>
          <p:cNvPicPr>
            <a:picLocks noChangeAspect="1"/>
          </p:cNvPicPr>
          <p:nvPr/>
        </p:nvPicPr>
        <p:blipFill>
          <a:blip r:embed="rId4"/>
          <a:stretch>
            <a:fillRect/>
          </a:stretch>
        </p:blipFill>
        <p:spPr>
          <a:xfrm>
            <a:off x="5348096" y="2379560"/>
            <a:ext cx="5021810" cy="3766357"/>
          </a:xfrm>
          <a:prstGeom prst="rect">
            <a:avLst/>
          </a:prstGeom>
        </p:spPr>
      </p:pic>
      <p:pic>
        <p:nvPicPr>
          <p:cNvPr id="7" name="Picture 6" descr="A large airplane flying in the sky&#10;&#10;Description automatically generated with low confidence">
            <a:extLst>
              <a:ext uri="{FF2B5EF4-FFF2-40B4-BE49-F238E27FC236}">
                <a16:creationId xmlns:a16="http://schemas.microsoft.com/office/drawing/2014/main" id="{2D5E3253-E3C0-F621-3F0A-5FD50A4A48E6}"/>
              </a:ext>
            </a:extLst>
          </p:cNvPr>
          <p:cNvPicPr>
            <a:picLocks noChangeAspect="1"/>
          </p:cNvPicPr>
          <p:nvPr/>
        </p:nvPicPr>
        <p:blipFill>
          <a:blip r:embed="rId5"/>
          <a:stretch>
            <a:fillRect/>
          </a:stretch>
        </p:blipFill>
        <p:spPr>
          <a:xfrm>
            <a:off x="7534260" y="748783"/>
            <a:ext cx="4564768" cy="2420837"/>
          </a:xfrm>
          <a:prstGeom prst="rect">
            <a:avLst/>
          </a:prstGeom>
        </p:spPr>
      </p:pic>
    </p:spTree>
    <p:extLst>
      <p:ext uri="{BB962C8B-B14F-4D97-AF65-F5344CB8AC3E}">
        <p14:creationId xmlns:p14="http://schemas.microsoft.com/office/powerpoint/2010/main" val="709586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Orbital mechanics</a:t>
            </a:r>
          </a:p>
        </p:txBody>
      </p:sp>
      <p:sp>
        <p:nvSpPr>
          <p:cNvPr id="3" name="Content Placeholder 2"/>
          <p:cNvSpPr>
            <a:spLocks noGrp="1"/>
          </p:cNvSpPr>
          <p:nvPr>
            <p:ph sz="quarter" idx="13"/>
          </p:nvPr>
        </p:nvSpPr>
        <p:spPr>
          <a:xfrm>
            <a:off x="5719733" y="702533"/>
            <a:ext cx="4086568" cy="1053529"/>
          </a:xfrm>
        </p:spPr>
        <p:txBody>
          <a:bodyPr>
            <a:normAutofit fontScale="92500" lnSpcReduction="10000"/>
          </a:bodyPr>
          <a:lstStyle/>
          <a:p>
            <a:r>
              <a:rPr lang="en-US" sz="2000" dirty="0"/>
              <a:t>LEO, Low Earth Orbit @ 6 degrees.</a:t>
            </a:r>
          </a:p>
          <a:p>
            <a:r>
              <a:rPr lang="en-US" sz="2000"/>
              <a:t>Altitude </a:t>
            </a:r>
            <a:r>
              <a:rPr lang="en-US" sz="2000" dirty="0"/>
              <a:t>~600km</a:t>
            </a:r>
          </a:p>
          <a:p>
            <a:r>
              <a:rPr lang="en-US" sz="2000" dirty="0"/>
              <a:t>One orbit ~ 92 minutes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3233" y="1669230"/>
            <a:ext cx="7515200" cy="5162163"/>
          </a:xfrm>
          <a:prstGeom prst="rect">
            <a:avLst/>
          </a:prstGeom>
        </p:spPr>
      </p:pic>
      <p:sp>
        <p:nvSpPr>
          <p:cNvPr id="7" name="TextBox 6"/>
          <p:cNvSpPr txBox="1"/>
          <p:nvPr/>
        </p:nvSpPr>
        <p:spPr>
          <a:xfrm>
            <a:off x="4911060" y="6123543"/>
            <a:ext cx="2369880" cy="369332"/>
          </a:xfrm>
          <a:prstGeom prst="rect">
            <a:avLst/>
          </a:prstGeom>
          <a:noFill/>
        </p:spPr>
        <p:txBody>
          <a:bodyPr wrap="none" rtlCol="0">
            <a:spAutoFit/>
          </a:bodyPr>
          <a:lstStyle/>
          <a:p>
            <a:r>
              <a:rPr lang="en-US" dirty="0"/>
              <a:t>https://www.n2yo.com</a:t>
            </a:r>
          </a:p>
        </p:txBody>
      </p:sp>
    </p:spTree>
    <p:extLst>
      <p:ext uri="{BB962C8B-B14F-4D97-AF65-F5344CB8AC3E}">
        <p14:creationId xmlns:p14="http://schemas.microsoft.com/office/powerpoint/2010/main" val="2495502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Area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837793" y="1358155"/>
            <a:ext cx="7313506" cy="5134720"/>
          </a:xfrm>
        </p:spPr>
      </p:pic>
    </p:spTree>
    <p:extLst>
      <p:ext uri="{BB962C8B-B14F-4D97-AF65-F5344CB8AC3E}">
        <p14:creationId xmlns:p14="http://schemas.microsoft.com/office/powerpoint/2010/main" val="1629519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 descr="100indexRefraction"/>
          <p:cNvPicPr>
            <a:picLocks noChangeAspect="1" noChangeArrowheads="1"/>
          </p:cNvPicPr>
          <p:nvPr/>
        </p:nvPicPr>
        <p:blipFill>
          <a:blip r:embed="rId3" cstate="screen">
            <a:extLst>
              <a:ext uri="{28A0092B-C50C-407E-A947-70E740481C1C}">
                <a14:useLocalDpi xmlns:a14="http://schemas.microsoft.com/office/drawing/2010/main"/>
              </a:ext>
            </a:extLst>
          </a:blip>
          <a:srcRect t="19048" b="17673"/>
          <a:stretch>
            <a:fillRect/>
          </a:stretch>
        </p:blipFill>
        <p:spPr bwMode="auto">
          <a:xfrm>
            <a:off x="1884362" y="2493239"/>
            <a:ext cx="837247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 Box 5"/>
          <p:cNvSpPr txBox="1">
            <a:spLocks noChangeArrowheads="1"/>
          </p:cNvSpPr>
          <p:nvPr/>
        </p:nvSpPr>
        <p:spPr bwMode="auto">
          <a:xfrm>
            <a:off x="2158207" y="1616847"/>
            <a:ext cx="78247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altLang="x-none" dirty="0"/>
              <a:t>X-rays bend slightly toward the surface (opposite from visible light)     n= 1 - </a:t>
            </a:r>
            <a:r>
              <a:rPr lang="en-US" altLang="x-none" dirty="0">
                <a:latin typeface="Symbol" charset="2"/>
                <a:sym typeface="Symbol" charset="2"/>
              </a:rPr>
              <a:t></a:t>
            </a:r>
            <a:r>
              <a:rPr lang="en-US" altLang="x-none" dirty="0"/>
              <a:t> - </a:t>
            </a:r>
            <a:r>
              <a:rPr lang="en-US" altLang="x-none" dirty="0" err="1"/>
              <a:t>i</a:t>
            </a:r>
            <a:r>
              <a:rPr lang="en-US" altLang="x-none" dirty="0">
                <a:latin typeface="Symbol" charset="2"/>
                <a:sym typeface="Symbol" charset="2"/>
              </a:rPr>
              <a:t></a:t>
            </a:r>
            <a:r>
              <a:rPr lang="en-US" altLang="x-none" baseline="30000" dirty="0">
                <a:latin typeface="Symbol" charset="2"/>
                <a:sym typeface="Symbol" charset="2"/>
              </a:rPr>
              <a:t></a:t>
            </a:r>
          </a:p>
        </p:txBody>
      </p:sp>
      <p:sp>
        <p:nvSpPr>
          <p:cNvPr id="4" name="Text Box 5"/>
          <p:cNvSpPr txBox="1">
            <a:spLocks noChangeArrowheads="1"/>
          </p:cNvSpPr>
          <p:nvPr/>
        </p:nvSpPr>
        <p:spPr bwMode="auto">
          <a:xfrm>
            <a:off x="492678" y="678900"/>
            <a:ext cx="250389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sz="4400" dirty="0">
                <a:latin typeface="+mj-lt"/>
                <a:ea typeface="Calibri Light" charset="0"/>
                <a:cs typeface="Calibri Light" charset="0"/>
              </a:rPr>
              <a:t>Refraction</a:t>
            </a:r>
            <a:endParaRPr lang="en-US" altLang="x-none" sz="4400" dirty="0">
              <a:latin typeface="+mj-lt"/>
            </a:endParaRPr>
          </a:p>
        </p:txBody>
      </p:sp>
    </p:spTree>
    <p:extLst>
      <p:ext uri="{BB962C8B-B14F-4D97-AF65-F5344CB8AC3E}">
        <p14:creationId xmlns:p14="http://schemas.microsoft.com/office/powerpoint/2010/main" val="836319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FDA12E1A-136C-0C4C-867F-00EE830301EE}" vid="{058F07F8-8DB0-CC41-AAC1-BEBBFD0A7D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2805</TotalTime>
  <Words>1336</Words>
  <Application>Microsoft Macintosh PowerPoint</Application>
  <PresentationFormat>Widescreen</PresentationFormat>
  <Paragraphs>275</Paragraphs>
  <Slides>48</Slides>
  <Notes>13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60" baseType="lpstr">
      <vt:lpstr>Arial</vt:lpstr>
      <vt:lpstr>Calibri</vt:lpstr>
      <vt:lpstr>Calibri Light</vt:lpstr>
      <vt:lpstr>Cambria Math</vt:lpstr>
      <vt:lpstr>Helvetica Neue</vt:lpstr>
      <vt:lpstr>Symbol</vt:lpstr>
      <vt:lpstr>Symbol Proportional BT</vt:lpstr>
      <vt:lpstr>Tahoma</vt:lpstr>
      <vt:lpstr>Verdana</vt:lpstr>
      <vt:lpstr>Wingdings</vt:lpstr>
      <vt:lpstr>Office Theme</vt:lpstr>
      <vt:lpstr>Equation</vt:lpstr>
      <vt:lpstr>The Missions III – NuSTAR S/C &amp; Instruments </vt:lpstr>
      <vt:lpstr>PowerPoint Presentation</vt:lpstr>
      <vt:lpstr>PowerPoint Presentation</vt:lpstr>
      <vt:lpstr>Collimated v. focusing optics</vt:lpstr>
      <vt:lpstr>The Galactic Center</vt:lpstr>
      <vt:lpstr>Launch 13 June 2012</vt:lpstr>
      <vt:lpstr>Orbital mechanics</vt:lpstr>
      <vt:lpstr>Effective Area</vt:lpstr>
      <vt:lpstr>PowerPoint Presentation</vt:lpstr>
      <vt:lpstr>PowerPoint Presentation</vt:lpstr>
      <vt:lpstr>Critical Angle</vt:lpstr>
      <vt:lpstr>PowerPoint Presentation</vt:lpstr>
      <vt:lpstr>PowerPoint Presentation</vt:lpstr>
      <vt:lpstr>Bragg peaks</vt:lpstr>
      <vt:lpstr>Depth Graded Multilayers</vt:lpstr>
      <vt:lpstr>Depth Graded Multilayers</vt:lpstr>
      <vt:lpstr>Optics</vt:lpstr>
      <vt:lpstr>PSF</vt:lpstr>
      <vt:lpstr>Focal Plane Detectors</vt:lpstr>
      <vt:lpstr>Anatomy lesson</vt:lpstr>
      <vt:lpstr>Hybrid Detector Design</vt:lpstr>
      <vt:lpstr>Hybrid Architecture</vt:lpstr>
      <vt:lpstr>Observed CdZnTe Spectra</vt:lpstr>
      <vt:lpstr>Detector Efficiency</vt:lpstr>
      <vt:lpstr>Deadtime</vt:lpstr>
      <vt:lpstr>Operation</vt:lpstr>
      <vt:lpstr>SAA passages</vt:lpstr>
      <vt:lpstr>What is NuSTAR good at</vt:lpstr>
      <vt:lpstr>NuSTAR synergy</vt:lpstr>
      <vt:lpstr>NuSTAR synergy</vt:lpstr>
      <vt:lpstr>Clumpy torus</vt:lpstr>
      <vt:lpstr>PowerPoint Presentation</vt:lpstr>
      <vt:lpstr>PowerPoint Presentation</vt:lpstr>
      <vt:lpstr>Cyclotron lines</vt:lpstr>
      <vt:lpstr>Pulsars</vt:lpstr>
      <vt:lpstr>Cross-calibration with other observatories</vt:lpstr>
      <vt:lpstr>Bright Sources</vt:lpstr>
      <vt:lpstr>How NuSTAR points</vt:lpstr>
      <vt:lpstr>Reconstruction of sky images</vt:lpstr>
      <vt:lpstr>Ghost rays</vt:lpstr>
      <vt:lpstr>Ghost rays</vt:lpstr>
      <vt:lpstr>Stray Light</vt:lpstr>
      <vt:lpstr>Background</vt:lpstr>
      <vt:lpstr>Background spectrum</vt:lpstr>
      <vt:lpstr>MLI tear on the backside of FPMA</vt:lpstr>
      <vt:lpstr>PowerPoint Presentation</vt:lpstr>
      <vt:lpstr>PowerPoint Presentation</vt:lpstr>
      <vt:lpstr>Instrument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Missions III – NuSTAR S/C &amp; Instruments </dc:title>
  <dc:creator>Kristin Madsen</dc:creator>
  <cp:lastModifiedBy>Kristin Madsen</cp:lastModifiedBy>
  <cp:revision>11</cp:revision>
  <dcterms:created xsi:type="dcterms:W3CDTF">2023-01-31T01:05:55Z</dcterms:created>
  <dcterms:modified xsi:type="dcterms:W3CDTF">2023-02-06T11:43:32Z</dcterms:modified>
</cp:coreProperties>
</file>